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5" r:id="rId1"/>
  </p:sldMasterIdLst>
  <p:notesMasterIdLst>
    <p:notesMasterId r:id="rId73"/>
  </p:notesMasterIdLst>
  <p:sldIdLst>
    <p:sldId id="256" r:id="rId2"/>
    <p:sldId id="374" r:id="rId3"/>
    <p:sldId id="512" r:id="rId4"/>
    <p:sldId id="513" r:id="rId5"/>
    <p:sldId id="514" r:id="rId6"/>
    <p:sldId id="515" r:id="rId7"/>
    <p:sldId id="516" r:id="rId8"/>
    <p:sldId id="517" r:id="rId9"/>
    <p:sldId id="518" r:id="rId10"/>
    <p:sldId id="519" r:id="rId11"/>
    <p:sldId id="520" r:id="rId12"/>
    <p:sldId id="521" r:id="rId13"/>
    <p:sldId id="522" r:id="rId14"/>
    <p:sldId id="523" r:id="rId15"/>
    <p:sldId id="524" r:id="rId16"/>
    <p:sldId id="525" r:id="rId17"/>
    <p:sldId id="526" r:id="rId18"/>
    <p:sldId id="527" r:id="rId19"/>
    <p:sldId id="528" r:id="rId20"/>
    <p:sldId id="529" r:id="rId21"/>
    <p:sldId id="530" r:id="rId22"/>
    <p:sldId id="531" r:id="rId23"/>
    <p:sldId id="532" r:id="rId24"/>
    <p:sldId id="533" r:id="rId25"/>
    <p:sldId id="534" r:id="rId26"/>
    <p:sldId id="535" r:id="rId27"/>
    <p:sldId id="536" r:id="rId28"/>
    <p:sldId id="537" r:id="rId29"/>
    <p:sldId id="538" r:id="rId30"/>
    <p:sldId id="539" r:id="rId31"/>
    <p:sldId id="540" r:id="rId32"/>
    <p:sldId id="541" r:id="rId33"/>
    <p:sldId id="542" r:id="rId34"/>
    <p:sldId id="543" r:id="rId35"/>
    <p:sldId id="544" r:id="rId36"/>
    <p:sldId id="545" r:id="rId37"/>
    <p:sldId id="546" r:id="rId38"/>
    <p:sldId id="547" r:id="rId39"/>
    <p:sldId id="548" r:id="rId40"/>
    <p:sldId id="549" r:id="rId41"/>
    <p:sldId id="550" r:id="rId42"/>
    <p:sldId id="551" r:id="rId43"/>
    <p:sldId id="552" r:id="rId44"/>
    <p:sldId id="577" r:id="rId45"/>
    <p:sldId id="579" r:id="rId46"/>
    <p:sldId id="578" r:id="rId47"/>
    <p:sldId id="553" r:id="rId48"/>
    <p:sldId id="554" r:id="rId49"/>
    <p:sldId id="555" r:id="rId50"/>
    <p:sldId id="556" r:id="rId51"/>
    <p:sldId id="557" r:id="rId52"/>
    <p:sldId id="558" r:id="rId53"/>
    <p:sldId id="559" r:id="rId54"/>
    <p:sldId id="560" r:id="rId55"/>
    <p:sldId id="561" r:id="rId56"/>
    <p:sldId id="562" r:id="rId57"/>
    <p:sldId id="563" r:id="rId58"/>
    <p:sldId id="564" r:id="rId59"/>
    <p:sldId id="565" r:id="rId60"/>
    <p:sldId id="566" r:id="rId61"/>
    <p:sldId id="567" r:id="rId62"/>
    <p:sldId id="568" r:id="rId63"/>
    <p:sldId id="569" r:id="rId64"/>
    <p:sldId id="570" r:id="rId65"/>
    <p:sldId id="571" r:id="rId66"/>
    <p:sldId id="572" r:id="rId67"/>
    <p:sldId id="573" r:id="rId68"/>
    <p:sldId id="574" r:id="rId69"/>
    <p:sldId id="575" r:id="rId70"/>
    <p:sldId id="576" r:id="rId71"/>
    <p:sldId id="361" r:id="rId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88" autoAdjust="0"/>
    <p:restoredTop sz="91520"/>
  </p:normalViewPr>
  <p:slideViewPr>
    <p:cSldViewPr snapToGrid="0">
      <p:cViewPr varScale="1">
        <p:scale>
          <a:sx n="111" d="100"/>
          <a:sy n="111" d="100"/>
        </p:scale>
        <p:origin x="132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663E8-A332-48E7-8E3A-A14E8349C57B}" type="datetimeFigureOut">
              <a:rPr lang="zh-CN" altLang="en-US" smtClean="0"/>
              <a:t>2017/10/18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396D8-17E7-4E65-B653-2E97D8F5D6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982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A6F2-2680-4B90-84A1-FAAF65194318}" type="slidenum">
              <a:rPr lang="zh-CN" altLang="en-US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4840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08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632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129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741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9798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632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2017/10/18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45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617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2017/10/18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051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79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E73F4-31C3-4B68-9A4F-CE74464B9BB3}" type="datetimeFigureOut">
              <a:rPr lang="zh-CN" altLang="en-US" smtClean="0"/>
              <a:t>2017/10/18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008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E73F4-31C3-4B68-9A4F-CE74464B9BB3}" type="datetimeFigureOut">
              <a:rPr lang="zh-CN" altLang="en-US" smtClean="0"/>
              <a:t>2017/10/18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FA31B-EE05-4F95-A0E9-868942C8FB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3120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89" r:id="rId4"/>
    <p:sldLayoutId id="2147484090" r:id="rId5"/>
    <p:sldLayoutId id="2147484091" r:id="rId6"/>
    <p:sldLayoutId id="2147484092" r:id="rId7"/>
    <p:sldLayoutId id="2147484093" r:id="rId8"/>
    <p:sldLayoutId id="2147484094" r:id="rId9"/>
    <p:sldLayoutId id="2147484095" r:id="rId10"/>
    <p:sldLayoutId id="2147484096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official/resnet" TargetMode="External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github.com/ry/tensorflow-resnet" TargetMode="External"/><Relationship Id="rId4" Type="http://schemas.openxmlformats.org/officeDocument/2006/relationships/hyperlink" Target="https://github.com/wenxinxu/resnet-in-tensorflow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510.03820v4.pdf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ennybritz/cnn-text-classification-tf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 smtClean="0"/>
              <a:t>机器学习</a:t>
            </a:r>
            <a:r>
              <a:rPr lang="en-US" altLang="zh-CN" b="1" dirty="0" smtClean="0"/>
              <a:t>&amp;</a:t>
            </a:r>
            <a:r>
              <a:rPr lang="zh-CN" altLang="en-US" b="1" dirty="0" smtClean="0"/>
              <a:t>深度学习实践</a:t>
            </a:r>
            <a:endParaRPr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第四课</a:t>
            </a:r>
            <a:endParaRPr lang="en-US" altLang="zh-CN" dirty="0" smtClean="0"/>
          </a:p>
          <a:p>
            <a:r>
              <a:rPr lang="zh-CN" altLang="en-US" dirty="0" smtClean="0"/>
              <a:t>深度学习实践：卷积神经网络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81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全连接 </a:t>
            </a:r>
            <a:r>
              <a:rPr lang="en-US" altLang="zh-CN" dirty="0"/>
              <a:t>vs. </a:t>
            </a:r>
            <a:r>
              <a:rPr lang="zh-CN" altLang="en-US" dirty="0"/>
              <a:t>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895600"/>
            <a:ext cx="3718112" cy="14950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86" y="2895600"/>
            <a:ext cx="3485869" cy="139220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49274" y="450516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全连接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218665" y="4364686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7723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一维卷积</a:t>
            </a:r>
          </a:p>
        </p:txBody>
      </p:sp>
      <p:sp>
        <p:nvSpPr>
          <p:cNvPr id="4" name="内容占位符 2"/>
          <p:cNvSpPr>
            <a:spLocks noGrp="1"/>
          </p:cNvSpPr>
          <p:nvPr>
            <p:ph sz="half" idx="1"/>
          </p:nvPr>
        </p:nvSpPr>
        <p:spPr>
          <a:xfrm>
            <a:off x="2362200" y="1825625"/>
            <a:ext cx="5181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0" dirty="0"/>
              <a:t>信号</a:t>
            </a:r>
            <a:r>
              <a:rPr lang="en-US" altLang="zh-CN" b="0" dirty="0"/>
              <a:t>x</a:t>
            </a:r>
            <a:r>
              <a:rPr lang="zh-CN" altLang="en-US" b="0" dirty="0"/>
              <a:t>，信号长度</a:t>
            </a:r>
            <a:r>
              <a:rPr lang="en-US" altLang="zh-CN" b="0" dirty="0"/>
              <a:t>n</a:t>
            </a:r>
          </a:p>
          <a:p>
            <a:pPr>
              <a:lnSpc>
                <a:spcPct val="150000"/>
              </a:lnSpc>
            </a:pPr>
            <a:r>
              <a:rPr lang="zh-CN" altLang="en-US" b="0" dirty="0"/>
              <a:t>滤波器</a:t>
            </a:r>
            <a:r>
              <a:rPr lang="en-US" altLang="zh-CN" b="0" dirty="0"/>
              <a:t>f</a:t>
            </a:r>
            <a:r>
              <a:rPr lang="zh-CN" altLang="en-US" b="0" dirty="0"/>
              <a:t>，滤波器长度</a:t>
            </a:r>
            <a:r>
              <a:rPr lang="en-US" altLang="zh-CN" b="0" dirty="0"/>
              <a:t>m</a:t>
            </a:r>
            <a:endParaRPr lang="zh-CN" altLang="en-US" b="0" dirty="0"/>
          </a:p>
          <a:p>
            <a:pPr>
              <a:lnSpc>
                <a:spcPct val="150000"/>
              </a:lnSpc>
            </a:pPr>
            <a:endParaRPr lang="zh-CN" altLang="en-US" b="0" dirty="0"/>
          </a:p>
          <a:p>
            <a:pPr>
              <a:lnSpc>
                <a:spcPct val="150000"/>
              </a:lnSpc>
            </a:pPr>
            <a:endParaRPr lang="zh-CN" altLang="en-US" b="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021" y="2631087"/>
            <a:ext cx="1864099" cy="8082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738" y="3801315"/>
            <a:ext cx="3776662" cy="220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1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/>
              <a:t>窄卷积：输出长度 </a:t>
            </a:r>
            <a:r>
              <a:rPr lang="en-US" altLang="zh-CN" b="0" i="1" dirty="0"/>
              <a:t>n − m </a:t>
            </a:r>
            <a:r>
              <a:rPr lang="en-US" altLang="zh-CN" b="0" dirty="0"/>
              <a:t>+ 1</a:t>
            </a:r>
            <a:br>
              <a:rPr lang="en-US" altLang="zh-CN" b="0" dirty="0"/>
            </a:br>
            <a:endParaRPr lang="en-US" altLang="zh-CN" b="0" dirty="0"/>
          </a:p>
          <a:p>
            <a:r>
              <a:rPr lang="zh-CN" altLang="en-US" b="0" dirty="0"/>
              <a:t>宽卷积：输出长度 </a:t>
            </a:r>
            <a:r>
              <a:rPr lang="en-US" altLang="zh-CN" b="0" i="1" dirty="0"/>
              <a:t>n </a:t>
            </a:r>
            <a:r>
              <a:rPr lang="en-US" altLang="zh-CN" b="0" dirty="0"/>
              <a:t>+ </a:t>
            </a:r>
            <a:r>
              <a:rPr lang="en-US" altLang="zh-CN" b="0" i="1" dirty="0"/>
              <a:t>m − </a:t>
            </a:r>
            <a:r>
              <a:rPr lang="en-US" altLang="zh-CN" b="0" dirty="0"/>
              <a:t>1</a:t>
            </a:r>
            <a:r>
              <a:rPr lang="zh-CN" altLang="en-US" b="0" dirty="0"/>
              <a:t> ，对于不在 </a:t>
            </a:r>
            <a:r>
              <a:rPr lang="en-US" altLang="zh-CN" b="0" dirty="0"/>
              <a:t>[1</a:t>
            </a:r>
            <a:r>
              <a:rPr lang="en-US" altLang="zh-CN" b="0" i="1" dirty="0"/>
              <a:t>, n</a:t>
            </a:r>
            <a:r>
              <a:rPr lang="en-US" altLang="zh-CN" b="0" dirty="0"/>
              <a:t>] </a:t>
            </a:r>
            <a:r>
              <a:rPr lang="zh-CN" altLang="en-US" b="0" dirty="0"/>
              <a:t>范围之外的 </a:t>
            </a:r>
            <a:r>
              <a:rPr lang="en-US" altLang="zh-CN" b="0" i="1" dirty="0" err="1"/>
              <a:t>x</a:t>
            </a:r>
            <a:r>
              <a:rPr lang="en-US" altLang="zh-CN" b="0" i="1" baseline="-25000" dirty="0" err="1"/>
              <a:t>t</a:t>
            </a:r>
            <a:r>
              <a:rPr lang="en-US" altLang="zh-CN" b="0" i="1" dirty="0"/>
              <a:t> </a:t>
            </a:r>
            <a:r>
              <a:rPr lang="zh-CN" altLang="en-US" b="0" dirty="0"/>
              <a:t>用零</a:t>
            </a:r>
            <a:br>
              <a:rPr lang="zh-CN" altLang="en-US" b="0" dirty="0"/>
            </a:br>
            <a:r>
              <a:rPr lang="zh-CN" altLang="en-US" b="0" dirty="0"/>
              <a:t>补齐</a:t>
            </a:r>
            <a:endParaRPr lang="en-US" altLang="zh-CN" b="0" dirty="0"/>
          </a:p>
          <a:p>
            <a:r>
              <a:rPr lang="zh-CN" altLang="en-US" b="0" dirty="0"/>
              <a:t>等长卷积：输出长度 </a:t>
            </a:r>
            <a:r>
              <a:rPr lang="en-US" altLang="zh-CN" b="0" i="1" dirty="0"/>
              <a:t>n</a:t>
            </a:r>
            <a:r>
              <a:rPr lang="zh-CN" altLang="en-US" b="0" dirty="0"/>
              <a:t>，对于不在 </a:t>
            </a:r>
            <a:r>
              <a:rPr lang="en-US" altLang="zh-CN" b="0" dirty="0"/>
              <a:t>[1</a:t>
            </a:r>
            <a:r>
              <a:rPr lang="en-US" altLang="zh-CN" b="0" i="1" dirty="0"/>
              <a:t>, n</a:t>
            </a:r>
            <a:r>
              <a:rPr lang="en-US" altLang="zh-CN" b="0" dirty="0"/>
              <a:t>] </a:t>
            </a:r>
            <a:r>
              <a:rPr lang="zh-CN" altLang="en-US" b="0" dirty="0"/>
              <a:t>范围之外的 </a:t>
            </a:r>
            <a:r>
              <a:rPr lang="en-US" altLang="zh-CN" b="0" i="1" dirty="0" err="1"/>
              <a:t>x</a:t>
            </a:r>
            <a:r>
              <a:rPr lang="en-US" altLang="zh-CN" b="0" i="1" baseline="-25000" dirty="0" err="1"/>
              <a:t>t</a:t>
            </a:r>
            <a:r>
              <a:rPr lang="en-US" altLang="zh-CN" b="0" i="1" dirty="0"/>
              <a:t> </a:t>
            </a:r>
            <a:r>
              <a:rPr lang="zh-CN" altLang="en-US" b="0" dirty="0"/>
              <a:t>用零补齐</a:t>
            </a:r>
          </a:p>
          <a:p>
            <a:endParaRPr lang="zh-CN" altLang="en-US" b="0" dirty="0"/>
          </a:p>
          <a:p>
            <a:endParaRPr lang="zh-CN" altLang="en-US" b="0" dirty="0"/>
          </a:p>
        </p:txBody>
      </p:sp>
      <p:sp>
        <p:nvSpPr>
          <p:cNvPr id="4" name="文本框 3"/>
          <p:cNvSpPr txBox="1"/>
          <p:nvPr/>
        </p:nvSpPr>
        <p:spPr>
          <a:xfrm>
            <a:off x="3216016" y="58871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窄卷积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597" y="4205481"/>
            <a:ext cx="3810000" cy="147898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91400" y="58871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等长卷积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038" y="4205481"/>
            <a:ext cx="4767563" cy="147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3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pic>
        <p:nvPicPr>
          <p:cNvPr id="4" name="Picture 4" descr="C:\Users\zero\Desktop\讲习班\tensorflow\image\1d-gif\1d-version\1d-versi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514600"/>
            <a:ext cx="4536504" cy="280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8"/>
          <p:cNvSpPr txBox="1"/>
          <p:nvPr/>
        </p:nvSpPr>
        <p:spPr>
          <a:xfrm>
            <a:off x="6640016" y="1522741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输入序列</a:t>
            </a: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6351984" y="3919522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3"/>
          <p:cNvSpPr txBox="1"/>
          <p:nvPr/>
        </p:nvSpPr>
        <p:spPr>
          <a:xfrm>
            <a:off x="7144072" y="366560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卷积核</a:t>
            </a:r>
            <a:r>
              <a:rPr lang="en-US" altLang="zh-CN" dirty="0"/>
              <a:t>(filter)</a:t>
            </a:r>
            <a:endParaRPr lang="zh-CN" altLang="en-US" dirty="0"/>
          </a:p>
        </p:txBody>
      </p:sp>
      <p:sp>
        <p:nvSpPr>
          <p:cNvPr id="8" name="TextBox 14"/>
          <p:cNvSpPr txBox="1"/>
          <p:nvPr/>
        </p:nvSpPr>
        <p:spPr>
          <a:xfrm>
            <a:off x="5919936" y="6105617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5411856" y="5459380"/>
            <a:ext cx="591672" cy="6462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64153" y="4816112"/>
            <a:ext cx="2186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窄卷积 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步长 </a:t>
            </a:r>
            <a:r>
              <a:rPr lang="en-US" altLang="zh-CN" dirty="0"/>
              <a:t>strides</a:t>
            </a:r>
            <a:r>
              <a:rPr lang="zh-CN" altLang="en-US" dirty="0"/>
              <a:t>：</a:t>
            </a:r>
            <a:r>
              <a:rPr lang="en-US" altLang="zh-CN" dirty="0"/>
              <a:t>[1]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109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Map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0" dirty="0"/>
              <a:t>前面只介绍了使用一个滤波器的情况，实际上，为了增加卷积层的表示能力，可以使用多个不同的滤波器来得到多组输出。每一组输出都共享一个滤波器（比如，长度为</a:t>
            </a:r>
            <a:r>
              <a:rPr lang="en-US" altLang="zh-CN" b="0" dirty="0"/>
              <a:t>2</a:t>
            </a:r>
            <a:r>
              <a:rPr lang="zh-CN" altLang="en-US" b="0" dirty="0"/>
              <a:t>的滤波器</a:t>
            </a:r>
            <a:r>
              <a:rPr lang="en-US" altLang="zh-CN" b="0" dirty="0"/>
              <a:t>50</a:t>
            </a:r>
            <a:r>
              <a:rPr lang="zh-CN" altLang="en-US" b="0" dirty="0"/>
              <a:t>个，长度为</a:t>
            </a:r>
            <a:r>
              <a:rPr lang="en-US" altLang="zh-CN" b="0" dirty="0"/>
              <a:t>3</a:t>
            </a:r>
            <a:r>
              <a:rPr lang="zh-CN" altLang="en-US" b="0" dirty="0"/>
              <a:t>的滤波器</a:t>
            </a:r>
            <a:r>
              <a:rPr lang="en-US" altLang="zh-CN" b="0" dirty="0"/>
              <a:t>50</a:t>
            </a:r>
            <a:r>
              <a:rPr lang="zh-CN" altLang="en-US" b="0" dirty="0"/>
              <a:t>个等）。</a:t>
            </a:r>
            <a:endParaRPr lang="en-US" altLang="zh-CN" b="0" dirty="0"/>
          </a:p>
          <a:p>
            <a:pPr>
              <a:lnSpc>
                <a:spcPct val="150000"/>
              </a:lnSpc>
            </a:pPr>
            <a:r>
              <a:rPr lang="zh-CN" altLang="en-US" b="0" dirty="0"/>
              <a:t>如果我们把滤波器看成一个特征提取器，每一组输出都可以看成是输入数据经过一个特征抽取后得到的特征。</a:t>
            </a:r>
            <a:endParaRPr lang="en-US" altLang="zh-CN" b="0" dirty="0"/>
          </a:p>
          <a:p>
            <a:pPr>
              <a:lnSpc>
                <a:spcPct val="150000"/>
              </a:lnSpc>
            </a:pPr>
            <a:r>
              <a:rPr lang="zh-CN" altLang="en-US" b="0" dirty="0"/>
              <a:t>在卷积神经网络中每一组输出也叫作一组</a:t>
            </a:r>
            <a:r>
              <a:rPr lang="zh-CN" altLang="en-US" dirty="0"/>
              <a:t>特征映射（</a:t>
            </a:r>
            <a:r>
              <a:rPr lang="en-US" altLang="zh-CN" dirty="0"/>
              <a:t>Feature Map</a:t>
            </a:r>
            <a:r>
              <a:rPr lang="zh-CN" altLang="en-US" dirty="0"/>
              <a:t>）</a:t>
            </a:r>
            <a:r>
              <a:rPr lang="zh-CN" altLang="en-US" b="0" dirty="0" smtClean="0"/>
              <a:t>。</a:t>
            </a: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421025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</a:t>
            </a:r>
            <a:r>
              <a:rPr lang="en-US" altLang="zh-CN" dirty="0"/>
              <a:t>filters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 descr="C:\Users\zero\Desktop\讲习班\tensorflow\image\1d-gif\1d-version\1d-version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850" y="2743200"/>
            <a:ext cx="5760300" cy="22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292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二维卷积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362200" y="1825625"/>
            <a:ext cx="7315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信号</a:t>
            </a:r>
            <a:r>
              <a:rPr lang="en-US" altLang="zh-CN" dirty="0"/>
              <a:t>x</a:t>
            </a:r>
            <a:r>
              <a:rPr lang="zh-CN" altLang="en-US" dirty="0"/>
              <a:t>，信号长度</a:t>
            </a:r>
            <a:r>
              <a:rPr lang="en-US" altLang="zh-CN" dirty="0"/>
              <a:t>M*N</a:t>
            </a:r>
          </a:p>
          <a:p>
            <a:r>
              <a:rPr lang="zh-CN" altLang="en-US" dirty="0"/>
              <a:t>滤波器</a:t>
            </a:r>
            <a:r>
              <a:rPr lang="en-US" altLang="zh-CN" dirty="0"/>
              <a:t>f</a:t>
            </a:r>
            <a:r>
              <a:rPr lang="zh-CN" altLang="en-US" dirty="0"/>
              <a:t>，滤波器长度</a:t>
            </a:r>
            <a:r>
              <a:rPr lang="en-US" altLang="zh-CN" dirty="0"/>
              <a:t>m*n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505201"/>
            <a:ext cx="42672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1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</a:t>
            </a:r>
            <a:endParaRPr lang="zh-CN" altLang="en-US" dirty="0"/>
          </a:p>
        </p:txBody>
      </p:sp>
      <p:pic>
        <p:nvPicPr>
          <p:cNvPr id="4" name="Picture 2" descr="C:\Users\zero\Desktop\讲习班\tensorflow\image\2d-version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362200"/>
            <a:ext cx="6662674" cy="270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391294" y="5093279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步长 </a:t>
            </a:r>
            <a:r>
              <a:rPr lang="en-US" altLang="zh-CN" dirty="0"/>
              <a:t>strides</a:t>
            </a:r>
            <a:r>
              <a:rPr lang="zh-CN" altLang="en-US" dirty="0"/>
              <a:t>：</a:t>
            </a:r>
            <a:r>
              <a:rPr lang="en-US" altLang="zh-CN" dirty="0"/>
              <a:t>[1,1]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5911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Examples</a:t>
            </a:r>
            <a:endParaRPr lang="zh-CN" altLang="en-US" dirty="0"/>
          </a:p>
        </p:txBody>
      </p:sp>
      <p:pic>
        <p:nvPicPr>
          <p:cNvPr id="4" name="Picture 1" descr="C:\Users\zero\Desktop\讲习班\tensorflow\image\2d-version1\2d-version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981200"/>
            <a:ext cx="6314250" cy="304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938744" y="4580727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步长 </a:t>
            </a:r>
            <a:r>
              <a:rPr lang="en-US" altLang="zh-CN" dirty="0"/>
              <a:t>strides</a:t>
            </a:r>
            <a:r>
              <a:rPr lang="zh-CN" altLang="en-US" dirty="0"/>
              <a:t>：</a:t>
            </a:r>
            <a:r>
              <a:rPr lang="en-US" altLang="zh-CN" dirty="0"/>
              <a:t>[2,2]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454603" y="5921409"/>
            <a:ext cx="495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http://cs231n.github.io/convolutional-networks/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6971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Pooling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子采样，池化操作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卷积中神经元个数并未减少，学习到的表示仍然是高维稀疏的，如果后面接一个分类器，分类器的输入维数依然很高，很容易出现过拟合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在卷积神经网络一般会在卷积层之后再加上一个池化（</a:t>
            </a:r>
            <a:r>
              <a:rPr lang="en-US" altLang="zh-CN" dirty="0"/>
              <a:t>Pooling</a:t>
            </a:r>
            <a:r>
              <a:rPr lang="zh-CN" altLang="en-US" dirty="0"/>
              <a:t>）操作，也就是子采样，构成一个子采样层。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子采样层可以来大大降低特征的维数，避免过拟合。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Picture 3" descr="C:\Users\zero\Desktop\讲习班\tensorflow\image\po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1" y="4509209"/>
            <a:ext cx="4271233" cy="178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364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第四天实践数据和代码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5288" y="2898581"/>
            <a:ext cx="109414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/>
              <a:t>wget</a:t>
            </a:r>
            <a:r>
              <a:rPr lang="en-US" altLang="zh-CN" sz="3200" dirty="0"/>
              <a:t> </a:t>
            </a:r>
            <a:r>
              <a:rPr lang="en-US" altLang="zh-CN" sz="3200" dirty="0" smtClean="0"/>
              <a:t> http</a:t>
            </a:r>
            <a:r>
              <a:rPr lang="en-US" altLang="zh-CN" sz="3200" dirty="0"/>
              <a:t>://</a:t>
            </a:r>
            <a:r>
              <a:rPr lang="en-US" altLang="zh-CN" sz="3200" dirty="0" smtClean="0"/>
              <a:t>www.nlpr.ia.ac.cn/cip/shizhuhe/temp/day4.zip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6259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0" dirty="0"/>
              <a:t>子采样函数一般是取区域内所有神经元的最大值（</a:t>
            </a:r>
            <a:r>
              <a:rPr lang="en-US" altLang="zh-CN" b="0" dirty="0"/>
              <a:t>Maximum Pooling</a:t>
            </a:r>
            <a:r>
              <a:rPr lang="zh-CN" altLang="en-US" b="0" dirty="0"/>
              <a:t>）或平均值（</a:t>
            </a:r>
            <a:r>
              <a:rPr lang="en-US" altLang="zh-CN" b="0" dirty="0"/>
              <a:t>Average Pooling</a:t>
            </a:r>
            <a:r>
              <a:rPr lang="zh-CN" altLang="en-US" b="0" dirty="0"/>
              <a:t>）。</a:t>
            </a:r>
            <a:r>
              <a:rPr lang="en-US" altLang="zh-CN" b="0" dirty="0"/>
              <a:t/>
            </a:r>
            <a:br>
              <a:rPr lang="en-US" altLang="zh-CN" b="0" dirty="0"/>
            </a:br>
            <a:endParaRPr lang="zh-CN" altLang="en-US" b="0" dirty="0"/>
          </a:p>
          <a:p>
            <a:pPr>
              <a:lnSpc>
                <a:spcPct val="150000"/>
              </a:lnSpc>
            </a:pPr>
            <a:endParaRPr lang="zh-CN" altLang="en-US" b="0" dirty="0"/>
          </a:p>
          <a:p>
            <a:pPr>
              <a:lnSpc>
                <a:spcPct val="150000"/>
              </a:lnSpc>
            </a:pPr>
            <a:endParaRPr lang="zh-CN" altLang="en-US" b="0" dirty="0"/>
          </a:p>
        </p:txBody>
      </p:sp>
      <p:pic>
        <p:nvPicPr>
          <p:cNvPr id="4" name="Picture 3" descr="C:\Users\zero\Desktop\讲习班\tensorflow\image\maxpooling\maxpool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1" y="2971801"/>
            <a:ext cx="6181489" cy="233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537027" y="5430909"/>
            <a:ext cx="17716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采样区域：</a:t>
            </a:r>
            <a:r>
              <a:rPr lang="en-US" altLang="zh-CN" dirty="0"/>
              <a:t>[2,2]</a:t>
            </a:r>
          </a:p>
          <a:p>
            <a:r>
              <a:rPr lang="zh-CN" altLang="en-US" dirty="0"/>
              <a:t>采样步长：</a:t>
            </a:r>
            <a:r>
              <a:rPr lang="en-US" altLang="zh-CN" dirty="0"/>
              <a:t>[2,2]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650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zh-CN" altLang="en-US" dirty="0">
                <a:latin typeface="+mj-ea"/>
              </a:rPr>
              <a:t>卷积需要注意的几个基本概念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/>
              <a:t>一维</a:t>
            </a:r>
            <a:r>
              <a:rPr lang="en-US" altLang="zh-CN" b="0" dirty="0"/>
              <a:t>/</a:t>
            </a:r>
            <a:r>
              <a:rPr lang="zh-CN" altLang="en-US" b="0" dirty="0"/>
              <a:t>二维卷积</a:t>
            </a:r>
            <a:endParaRPr lang="en-US" altLang="zh-CN" b="0" dirty="0"/>
          </a:p>
          <a:p>
            <a:r>
              <a:rPr lang="zh-CN" altLang="en-US" b="0" dirty="0"/>
              <a:t>窄卷积</a:t>
            </a:r>
            <a:r>
              <a:rPr lang="en-US" altLang="zh-CN" b="0" dirty="0"/>
              <a:t>/</a:t>
            </a:r>
            <a:r>
              <a:rPr lang="zh-CN" altLang="en-US" b="0" dirty="0"/>
              <a:t>长卷积</a:t>
            </a:r>
            <a:r>
              <a:rPr lang="en-US" altLang="zh-CN" b="0" dirty="0"/>
              <a:t>/</a:t>
            </a:r>
            <a:r>
              <a:rPr lang="zh-CN" altLang="en-US" b="0" dirty="0"/>
              <a:t>等长卷积</a:t>
            </a:r>
            <a:endParaRPr lang="en-US" altLang="zh-CN" b="0" dirty="0"/>
          </a:p>
          <a:p>
            <a:pPr lvl="1"/>
            <a:r>
              <a:rPr lang="zh-CN" altLang="en-US" dirty="0"/>
              <a:t>边界处理：是否用</a:t>
            </a:r>
            <a:r>
              <a:rPr lang="en-US" altLang="zh-CN" dirty="0"/>
              <a:t>0</a:t>
            </a:r>
            <a:r>
              <a:rPr lang="zh-CN" altLang="en-US" dirty="0"/>
              <a:t>填充？</a:t>
            </a:r>
            <a:endParaRPr lang="en-US" altLang="zh-CN" dirty="0"/>
          </a:p>
          <a:p>
            <a:r>
              <a:rPr lang="zh-CN" altLang="en-US" b="0" dirty="0"/>
              <a:t>卷积滤波器</a:t>
            </a:r>
            <a:r>
              <a:rPr lang="en-US" altLang="zh-CN" b="0" dirty="0"/>
              <a:t>filter</a:t>
            </a:r>
            <a:r>
              <a:rPr lang="zh-CN" altLang="en-US" b="0" dirty="0"/>
              <a:t>大小</a:t>
            </a:r>
            <a:endParaRPr lang="en-US" altLang="zh-CN" b="0" dirty="0"/>
          </a:p>
          <a:p>
            <a:pPr lvl="1"/>
            <a:r>
              <a:rPr lang="en-US" altLang="zh-CN" dirty="0"/>
              <a:t>1,2,3…</a:t>
            </a:r>
          </a:p>
          <a:p>
            <a:r>
              <a:rPr lang="zh-CN" altLang="en-US" b="0" dirty="0"/>
              <a:t>步长</a:t>
            </a:r>
            <a:endParaRPr lang="en-US" altLang="zh-CN" b="0" dirty="0"/>
          </a:p>
          <a:p>
            <a:pPr lvl="1"/>
            <a:r>
              <a:rPr lang="en-US" altLang="zh-CN" dirty="0"/>
              <a:t>1,2,3…</a:t>
            </a:r>
          </a:p>
          <a:p>
            <a:r>
              <a:rPr lang="zh-CN" altLang="en-US" b="0" dirty="0"/>
              <a:t>特征图（通道）</a:t>
            </a:r>
            <a:endParaRPr lang="en-US" altLang="zh-CN" b="0" dirty="0"/>
          </a:p>
          <a:p>
            <a:pPr lvl="1"/>
            <a:r>
              <a:rPr lang="zh-CN" altLang="en-US" dirty="0"/>
              <a:t>有多少个特征图</a:t>
            </a:r>
          </a:p>
          <a:p>
            <a:endParaRPr lang="zh-CN" altLang="en-US" b="0" dirty="0"/>
          </a:p>
          <a:p>
            <a:endParaRPr lang="zh-CN" altLang="en-US" b="0" dirty="0"/>
          </a:p>
        </p:txBody>
      </p:sp>
      <p:pic>
        <p:nvPicPr>
          <p:cNvPr id="4" name="Picture 4" descr="C:\Users\zero\Desktop\讲习班\tensorflow\image\1d-gif\1d-version\1d-versi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096" y="2328488"/>
            <a:ext cx="4536504" cy="280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8"/>
          <p:cNvSpPr txBox="1"/>
          <p:nvPr/>
        </p:nvSpPr>
        <p:spPr>
          <a:xfrm>
            <a:off x="7625152" y="1762018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</a:t>
            </a:r>
          </a:p>
        </p:txBody>
      </p:sp>
      <p:cxnSp>
        <p:nvCxnSpPr>
          <p:cNvPr id="6" name="直接箭头连接符 5"/>
          <p:cNvCxnSpPr/>
          <p:nvPr/>
        </p:nvCxnSpPr>
        <p:spPr>
          <a:xfrm>
            <a:off x="6172200" y="38100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3"/>
          <p:cNvSpPr txBox="1"/>
          <p:nvPr/>
        </p:nvSpPr>
        <p:spPr>
          <a:xfrm>
            <a:off x="4181661" y="362533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卷积核</a:t>
            </a:r>
            <a:r>
              <a:rPr lang="en-US" altLang="zh-CN" dirty="0"/>
              <a:t>(filter)</a:t>
            </a:r>
            <a:endParaRPr lang="zh-CN" altLang="en-US" dirty="0"/>
          </a:p>
        </p:txBody>
      </p:sp>
      <p:sp>
        <p:nvSpPr>
          <p:cNvPr id="8" name="TextBox 14"/>
          <p:cNvSpPr txBox="1"/>
          <p:nvPr/>
        </p:nvSpPr>
        <p:spPr>
          <a:xfrm>
            <a:off x="7923312" y="5332961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102912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卷积神经网络实践</a:t>
            </a:r>
            <a:r>
              <a:rPr lang="en-US" altLang="zh-CN" dirty="0" smtClean="0"/>
              <a:t>-</a:t>
            </a:r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卷积神经网络模型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卷积神经网络及其接口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卷积操作及其演示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池化操作及其演示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典型卷积架构演示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卷积神经网络在</a:t>
            </a:r>
            <a:r>
              <a:rPr lang="en-US" altLang="zh-CN" dirty="0"/>
              <a:t>NLP</a:t>
            </a:r>
            <a:r>
              <a:rPr lang="zh-CN" altLang="en-US" dirty="0"/>
              <a:t>中的应用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文本分类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句子的语义分类</a:t>
            </a:r>
          </a:p>
        </p:txBody>
      </p:sp>
    </p:spTree>
    <p:extLst>
      <p:ext uri="{BB962C8B-B14F-4D97-AF65-F5344CB8AC3E}">
        <p14:creationId xmlns:p14="http://schemas.microsoft.com/office/powerpoint/2010/main" val="274055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TensorFlow</a:t>
            </a:r>
            <a:r>
              <a:rPr lang="en-US" altLang="zh-CN" dirty="0"/>
              <a:t> </a:t>
            </a:r>
            <a:r>
              <a:rPr lang="zh-CN" altLang="en-US" dirty="0"/>
              <a:t>二维卷积接口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0" dirty="0" err="1"/>
              <a:t>TensorFlow</a:t>
            </a:r>
            <a:r>
              <a:rPr lang="zh-CN" altLang="en-US" b="0" dirty="0"/>
              <a:t>中一维卷积也是转换为二维卷积处理</a:t>
            </a:r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pPr lvl="1"/>
            <a:endParaRPr lang="en-US" altLang="zh-CN" dirty="0"/>
          </a:p>
          <a:p>
            <a:endParaRPr lang="zh-CN" altLang="en-US" b="0" dirty="0"/>
          </a:p>
          <a:p>
            <a:endParaRPr lang="zh-CN" altLang="en-US" b="0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737133"/>
            <a:ext cx="6546152" cy="118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723414" y="4377587"/>
            <a:ext cx="3048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filter: </a:t>
            </a:r>
            <a:r>
              <a:rPr lang="en-US" altLang="zh-CN" dirty="0"/>
              <a:t>4-D tensor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filter_height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filter_width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in_channels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out_channels</a:t>
            </a:r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1405190" y="4389048"/>
            <a:ext cx="3352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 </a:t>
            </a:r>
            <a:r>
              <a:rPr lang="en-US" altLang="zh-CN" b="1" dirty="0"/>
              <a:t>input: </a:t>
            </a:r>
            <a:r>
              <a:rPr lang="en-US" altLang="zh-CN" dirty="0"/>
              <a:t>4-D input tensor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batch_size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in_height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in_width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in_channels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536752" y="4395803"/>
            <a:ext cx="3048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strides: </a:t>
            </a:r>
            <a:r>
              <a:rPr lang="en-US" altLang="zh-CN" dirty="0"/>
              <a:t>4-D tensor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batch_size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in_height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in_width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in_channels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775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TensorFlow</a:t>
            </a:r>
            <a:r>
              <a:rPr lang="en-US" altLang="zh-CN" dirty="0"/>
              <a:t> </a:t>
            </a:r>
            <a:r>
              <a:rPr lang="zh-CN" altLang="en-US" dirty="0"/>
              <a:t>二维卷积接口</a:t>
            </a: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286001"/>
            <a:ext cx="6546152" cy="118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752600" y="4313236"/>
            <a:ext cx="35837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padding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SAME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VALID</a:t>
            </a:r>
          </a:p>
        </p:txBody>
      </p:sp>
      <p:sp>
        <p:nvSpPr>
          <p:cNvPr id="6" name="矩形 5"/>
          <p:cNvSpPr/>
          <p:nvPr/>
        </p:nvSpPr>
        <p:spPr>
          <a:xfrm>
            <a:off x="4800599" y="43132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 err="1"/>
              <a:t>data_format</a:t>
            </a:r>
            <a:endParaRPr lang="en-US" altLang="zh-CN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/>
              <a:t>"NHWC“: [batch, </a:t>
            </a:r>
            <a:r>
              <a:rPr lang="en-US" altLang="zh-CN" dirty="0" err="1"/>
              <a:t>in_height</a:t>
            </a:r>
            <a:r>
              <a:rPr lang="en-US" altLang="zh-CN" dirty="0"/>
              <a:t>, </a:t>
            </a:r>
            <a:r>
              <a:rPr lang="en-US" altLang="zh-CN" dirty="0" err="1"/>
              <a:t>in_width</a:t>
            </a:r>
            <a:r>
              <a:rPr lang="en-US" altLang="zh-CN" dirty="0"/>
              <a:t>, </a:t>
            </a:r>
            <a:r>
              <a:rPr lang="en-US" altLang="zh-CN" dirty="0" err="1"/>
              <a:t>in_channels</a:t>
            </a:r>
            <a:r>
              <a:rPr lang="en-US" altLang="zh-CN" dirty="0"/>
              <a:t>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/>
              <a:t>"NCHW“: [batch, </a:t>
            </a:r>
            <a:r>
              <a:rPr lang="en-US" altLang="zh-CN" dirty="0" err="1"/>
              <a:t>in_channels</a:t>
            </a:r>
            <a:r>
              <a:rPr lang="en-US" altLang="zh-CN" dirty="0"/>
              <a:t>, </a:t>
            </a:r>
            <a:r>
              <a:rPr lang="en-US" altLang="zh-CN" dirty="0" err="1"/>
              <a:t>in_height</a:t>
            </a:r>
            <a:r>
              <a:rPr lang="en-US" altLang="zh-CN" dirty="0"/>
              <a:t>, </a:t>
            </a:r>
            <a:r>
              <a:rPr lang="en-US" altLang="zh-CN" dirty="0" err="1"/>
              <a:t>in_width</a:t>
            </a:r>
            <a:r>
              <a:rPr lang="en-US" altLang="zh-CN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94950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C:\Users\zero\Desktop\讲习班\tensorflow\image\2d-version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993" y="2119223"/>
            <a:ext cx="762201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0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7443" y="3200400"/>
            <a:ext cx="7581034" cy="3451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Users\zero\Desktop\讲习班\tensorflow\image\2d-version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37456"/>
            <a:ext cx="5917058" cy="240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29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200400"/>
            <a:ext cx="8184462" cy="3200400"/>
          </a:xfrm>
        </p:spPr>
      </p:pic>
      <p:pic>
        <p:nvPicPr>
          <p:cNvPr id="4" name="Picture 2" descr="C:\Users\zero\Desktop\讲习班\tensorflow\image\2d-version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537456"/>
            <a:ext cx="5917058" cy="240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93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057" y="2667000"/>
            <a:ext cx="6611886" cy="4114800"/>
          </a:xfrm>
        </p:spPr>
      </p:pic>
      <p:pic>
        <p:nvPicPr>
          <p:cNvPr id="4" name="Picture 2" descr="C:\Users\zero\Desktop\讲习班\tensorflow\image\2d-version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29" y="110872"/>
            <a:ext cx="5917058" cy="240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71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卷积神经网络实践</a:t>
            </a:r>
            <a:r>
              <a:rPr lang="en-US" altLang="zh-CN" dirty="0" smtClean="0"/>
              <a:t>-</a:t>
            </a:r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卷积神经网络模型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卷积神经网络及其接口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卷积操作及其演示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池化操作及其演示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典型卷积架构演示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卷积神经网络在</a:t>
            </a:r>
            <a:r>
              <a:rPr lang="en-US" altLang="zh-CN" dirty="0"/>
              <a:t>NLP</a:t>
            </a:r>
            <a:r>
              <a:rPr lang="zh-CN" altLang="en-US" dirty="0"/>
              <a:t>中的应用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文本分类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句子的语义分类</a:t>
            </a:r>
          </a:p>
        </p:txBody>
      </p:sp>
    </p:spTree>
    <p:extLst>
      <p:ext uri="{BB962C8B-B14F-4D97-AF65-F5344CB8AC3E}">
        <p14:creationId xmlns:p14="http://schemas.microsoft.com/office/powerpoint/2010/main" val="392968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767751" y="1524000"/>
            <a:ext cx="10834777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20000"/>
              <a:buFont typeface="Monaco"/>
              <a:buChar char="•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kern="0" dirty="0"/>
              <a:t>章节目标：</a:t>
            </a:r>
            <a:endParaRPr lang="en-US" altLang="zh-CN" kern="0" dirty="0"/>
          </a:p>
          <a:p>
            <a:pPr lvl="1">
              <a:lnSpc>
                <a:spcPct val="100000"/>
              </a:lnSpc>
            </a:pPr>
            <a:r>
              <a:rPr lang="zh-CN" altLang="en-US" kern="0" dirty="0"/>
              <a:t>复习卷积神经网络</a:t>
            </a:r>
            <a:endParaRPr lang="en-US" altLang="zh-CN" kern="0" dirty="0"/>
          </a:p>
          <a:p>
            <a:pPr lvl="1">
              <a:lnSpc>
                <a:spcPct val="100000"/>
              </a:lnSpc>
            </a:pPr>
            <a:r>
              <a:rPr lang="zh-CN" altLang="en-US" kern="0" dirty="0"/>
              <a:t>了解卷积神经网络在自然语言处理的一些应用</a:t>
            </a:r>
            <a:endParaRPr lang="en-US" altLang="zh-CN" kern="0" dirty="0"/>
          </a:p>
          <a:p>
            <a:pPr lvl="1">
              <a:lnSpc>
                <a:spcPct val="100000"/>
              </a:lnSpc>
            </a:pPr>
            <a:r>
              <a:rPr lang="zh-CN" altLang="en-US" kern="0" dirty="0"/>
              <a:t>学习</a:t>
            </a:r>
            <a:r>
              <a:rPr lang="en-US" altLang="zh-CN" kern="0" dirty="0" err="1"/>
              <a:t>TensorFlow</a:t>
            </a:r>
            <a:r>
              <a:rPr lang="zh-CN" altLang="en-US" kern="0" dirty="0"/>
              <a:t>中的</a:t>
            </a:r>
            <a:r>
              <a:rPr lang="en-US" altLang="zh-CN" kern="0" dirty="0"/>
              <a:t>CNN</a:t>
            </a:r>
          </a:p>
          <a:p>
            <a:pPr lvl="1">
              <a:lnSpc>
                <a:spcPct val="100000"/>
              </a:lnSpc>
            </a:pPr>
            <a:r>
              <a:rPr lang="zh-CN" altLang="en-US" kern="0" dirty="0"/>
              <a:t>使用</a:t>
            </a:r>
            <a:r>
              <a:rPr lang="en-US" altLang="zh-CN" kern="0" dirty="0" err="1"/>
              <a:t>TensorFlow</a:t>
            </a:r>
            <a:r>
              <a:rPr lang="zh-CN" altLang="en-US" kern="0" dirty="0"/>
              <a:t>运用</a:t>
            </a:r>
            <a:r>
              <a:rPr lang="en-US" altLang="zh-CN" kern="0" dirty="0"/>
              <a:t>CNN</a:t>
            </a:r>
            <a:r>
              <a:rPr lang="zh-CN" altLang="en-US" kern="0" dirty="0"/>
              <a:t>模型完成文本、句子表示及其分类任务</a:t>
            </a:r>
            <a:endParaRPr lang="en-US" altLang="zh-CN" kern="0" dirty="0"/>
          </a:p>
          <a:p>
            <a:pPr>
              <a:lnSpc>
                <a:spcPct val="150000"/>
              </a:lnSpc>
            </a:pPr>
            <a:r>
              <a:rPr lang="zh-CN" altLang="en-US" kern="0" dirty="0"/>
              <a:t>学完之后：</a:t>
            </a:r>
            <a:endParaRPr lang="en-US" altLang="zh-CN" kern="0" dirty="0"/>
          </a:p>
          <a:p>
            <a:pPr lvl="1">
              <a:lnSpc>
                <a:spcPct val="110000"/>
              </a:lnSpc>
            </a:pPr>
            <a:r>
              <a:rPr lang="zh-CN" altLang="en-US" kern="0" dirty="0"/>
              <a:t>熟悉、复习</a:t>
            </a:r>
            <a:r>
              <a:rPr lang="en-US" altLang="zh-CN" kern="0" dirty="0" err="1"/>
              <a:t>TensorFlow</a:t>
            </a:r>
            <a:r>
              <a:rPr lang="zh-CN" altLang="en-US" kern="0" dirty="0"/>
              <a:t>，掌握</a:t>
            </a:r>
            <a:r>
              <a:rPr lang="en-US" altLang="zh-CN" kern="0" dirty="0"/>
              <a:t>CNN</a:t>
            </a:r>
            <a:r>
              <a:rPr lang="zh-CN" altLang="en-US" kern="0" dirty="0"/>
              <a:t>部分</a:t>
            </a:r>
            <a:endParaRPr lang="en-US" altLang="zh-CN" kern="0" dirty="0"/>
          </a:p>
          <a:p>
            <a:pPr lvl="1">
              <a:lnSpc>
                <a:spcPct val="110000"/>
              </a:lnSpc>
            </a:pPr>
            <a:r>
              <a:rPr lang="zh-CN" altLang="en-US" kern="0" dirty="0"/>
              <a:t>使用</a:t>
            </a:r>
            <a:r>
              <a:rPr lang="en-US" altLang="zh-CN" kern="0" dirty="0" err="1"/>
              <a:t>TensorFlow</a:t>
            </a:r>
            <a:r>
              <a:rPr lang="zh-CN" altLang="en-US" kern="0" dirty="0"/>
              <a:t>实现用</a:t>
            </a:r>
            <a:r>
              <a:rPr lang="en-US" altLang="zh-CN" kern="0" dirty="0"/>
              <a:t>CNN</a:t>
            </a:r>
            <a:r>
              <a:rPr lang="zh-CN" altLang="en-US" kern="0" dirty="0"/>
              <a:t>抽取抽象表示</a:t>
            </a:r>
            <a:endParaRPr lang="en-US" altLang="zh-CN" kern="0" dirty="0"/>
          </a:p>
          <a:p>
            <a:pPr lvl="1">
              <a:lnSpc>
                <a:spcPct val="110000"/>
              </a:lnSpc>
            </a:pPr>
            <a:r>
              <a:rPr lang="zh-CN" altLang="en-US" kern="0" dirty="0"/>
              <a:t>有能力看懂、实现新的、改动过的</a:t>
            </a:r>
            <a:r>
              <a:rPr lang="en-US" altLang="zh-CN" kern="0" dirty="0"/>
              <a:t>CNN</a:t>
            </a:r>
            <a:r>
              <a:rPr lang="zh-CN" altLang="en-US" kern="0" dirty="0"/>
              <a:t>模型</a:t>
            </a:r>
            <a:endParaRPr lang="en-US" altLang="zh-CN" kern="0" dirty="0"/>
          </a:p>
          <a:p>
            <a:pPr lvl="1">
              <a:lnSpc>
                <a:spcPct val="110000"/>
              </a:lnSpc>
            </a:pPr>
            <a:r>
              <a:rPr lang="zh-CN" altLang="en-US" kern="0" dirty="0"/>
              <a:t>能使用</a:t>
            </a:r>
            <a:r>
              <a:rPr lang="en-US" altLang="zh-CN" kern="0" dirty="0"/>
              <a:t>CNN</a:t>
            </a:r>
            <a:r>
              <a:rPr lang="zh-CN" altLang="en-US" kern="0" dirty="0"/>
              <a:t>完成一些简单的应用任务</a:t>
            </a:r>
            <a:endParaRPr lang="en-US" altLang="zh-CN" kern="0" dirty="0"/>
          </a:p>
          <a:p>
            <a:pPr>
              <a:lnSpc>
                <a:spcPct val="110000"/>
              </a:lnSpc>
            </a:pPr>
            <a:endParaRPr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72975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TensorFlow</a:t>
            </a:r>
            <a:r>
              <a:rPr lang="en-US" altLang="zh-CN" dirty="0"/>
              <a:t> </a:t>
            </a:r>
            <a:r>
              <a:rPr lang="zh-CN" altLang="en-US" dirty="0"/>
              <a:t>池化接口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/>
              <a:t>对于每个特征图谱沿着“宽”，“高”的维度进行降采样</a:t>
            </a:r>
            <a:endParaRPr lang="en-US" altLang="zh-CN" b="0" dirty="0"/>
          </a:p>
          <a:p>
            <a:pPr lvl="1"/>
            <a:r>
              <a:rPr lang="en-US" altLang="zh-CN" dirty="0"/>
              <a:t>Pooling </a:t>
            </a:r>
            <a:r>
              <a:rPr lang="zh-CN" altLang="en-US" dirty="0"/>
              <a:t>的 窗口大小（长，宽）</a:t>
            </a:r>
            <a:endParaRPr lang="en-US" altLang="zh-CN" dirty="0"/>
          </a:p>
          <a:p>
            <a:pPr lvl="1"/>
            <a:r>
              <a:rPr lang="en-US" altLang="zh-CN" dirty="0"/>
              <a:t>Pooling</a:t>
            </a:r>
            <a:r>
              <a:rPr lang="zh-CN" altLang="en-US" dirty="0"/>
              <a:t>的步长</a:t>
            </a:r>
          </a:p>
          <a:p>
            <a:pPr lvl="1"/>
            <a:endParaRPr lang="zh-CN" altLang="en-US" dirty="0"/>
          </a:p>
          <a:p>
            <a:endParaRPr lang="zh-CN" altLang="en-US" b="0" dirty="0"/>
          </a:p>
          <a:p>
            <a:endParaRPr lang="zh-CN" altLang="en-US" b="0" dirty="0"/>
          </a:p>
          <a:p>
            <a:endParaRPr lang="zh-CN" altLang="en-US" b="0" dirty="0"/>
          </a:p>
        </p:txBody>
      </p:sp>
      <p:pic>
        <p:nvPicPr>
          <p:cNvPr id="4" name="Picture 3" descr="C:\Users\zero\Desktop\讲习班\tensorflow\image\poo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352801"/>
            <a:ext cx="5029200" cy="210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03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TensorFlow</a:t>
            </a:r>
            <a:r>
              <a:rPr lang="en-US" altLang="zh-CN" dirty="0"/>
              <a:t> </a:t>
            </a:r>
            <a:r>
              <a:rPr lang="zh-CN" altLang="en-US" dirty="0"/>
              <a:t>池化接口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2286001"/>
            <a:ext cx="5879471" cy="107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500612" y="3986189"/>
            <a:ext cx="306309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value</a:t>
            </a:r>
            <a:r>
              <a:rPr lang="en-US" altLang="zh-CN" dirty="0"/>
              <a:t>: A 4-D Tensor: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batch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height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width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channels </a:t>
            </a:r>
          </a:p>
        </p:txBody>
      </p:sp>
      <p:sp>
        <p:nvSpPr>
          <p:cNvPr id="6" name="矩形 5"/>
          <p:cNvSpPr/>
          <p:nvPr/>
        </p:nvSpPr>
        <p:spPr>
          <a:xfrm>
            <a:off x="4194018" y="4019515"/>
            <a:ext cx="34523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 err="1"/>
              <a:t>ksize</a:t>
            </a:r>
            <a:r>
              <a:rPr lang="en-US" altLang="zh-CN" b="1" dirty="0"/>
              <a:t>: </a:t>
            </a:r>
            <a:r>
              <a:rPr lang="en-US" altLang="zh-CN" dirty="0"/>
              <a:t>pooling size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 * 2 pooling [1,2,2,1]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 * 4 pooling [1,4,4,1]</a:t>
            </a:r>
          </a:p>
        </p:txBody>
      </p:sp>
      <p:sp>
        <p:nvSpPr>
          <p:cNvPr id="7" name="矩形 6"/>
          <p:cNvSpPr/>
          <p:nvPr/>
        </p:nvSpPr>
        <p:spPr>
          <a:xfrm>
            <a:off x="7215612" y="4019515"/>
            <a:ext cx="34523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strides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/>
              <a:t>2*2</a:t>
            </a:r>
            <a:r>
              <a:rPr lang="zh-CN" altLang="en-US" dirty="0"/>
              <a:t>不重叠：</a:t>
            </a:r>
            <a:r>
              <a:rPr lang="en-US" altLang="zh-CN" dirty="0"/>
              <a:t>[1,2,2,1]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/>
              <a:t>4*4</a:t>
            </a:r>
            <a:r>
              <a:rPr lang="zh-CN" altLang="en-US" dirty="0"/>
              <a:t>不重叠：</a:t>
            </a:r>
            <a:r>
              <a:rPr lang="en-US" altLang="zh-CN" dirty="0"/>
              <a:t>[1,4,4,1]</a:t>
            </a:r>
          </a:p>
        </p:txBody>
      </p:sp>
    </p:spTree>
    <p:extLst>
      <p:ext uri="{BB962C8B-B14F-4D97-AF65-F5344CB8AC3E}">
        <p14:creationId xmlns:p14="http://schemas.microsoft.com/office/powerpoint/2010/main" val="342732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3" descr="C:\Users\zero\Desktop\讲习班\tensorflow\image\maxpooling\maxpool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484" y="2362201"/>
            <a:ext cx="6768752" cy="255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33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95" y="3648974"/>
            <a:ext cx="10559989" cy="2743200"/>
          </a:xfrm>
        </p:spPr>
      </p:pic>
      <p:pic>
        <p:nvPicPr>
          <p:cNvPr id="4" name="Picture 3" descr="C:\Users\zero\Desktop\讲习班\tensorflow\image\maxpooling\maxpoolin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727495"/>
            <a:ext cx="6768752" cy="255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18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409" y="3434751"/>
            <a:ext cx="6173181" cy="2971800"/>
          </a:xfrm>
        </p:spPr>
      </p:pic>
      <p:pic>
        <p:nvPicPr>
          <p:cNvPr id="4" name="Picture 3" descr="C:\Users\zero\Desktop\讲习班\tensorflow\image\maxpooling\maxpoolin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3" y="563593"/>
            <a:ext cx="6768752" cy="255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9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345" y="2998864"/>
            <a:ext cx="3697310" cy="3708721"/>
          </a:xfrm>
        </p:spPr>
      </p:pic>
      <p:pic>
        <p:nvPicPr>
          <p:cNvPr id="4" name="Picture 3" descr="C:\Users\zero\Desktop\讲习班\tensorflow\image\maxpooling\maxpoolin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365125"/>
            <a:ext cx="6768752" cy="255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36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卷积神经网络实践</a:t>
            </a:r>
            <a:r>
              <a:rPr lang="en-US" altLang="zh-CN" dirty="0" smtClean="0"/>
              <a:t>-</a:t>
            </a:r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卷积神经网络模型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卷积神经网络及其接口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卷积操作及其演示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池化操作及其演示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典型卷积架构演示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卷积神经网络在</a:t>
            </a:r>
            <a:r>
              <a:rPr lang="en-US" altLang="zh-CN" dirty="0"/>
              <a:t>NLP</a:t>
            </a:r>
            <a:r>
              <a:rPr lang="zh-CN" altLang="en-US" dirty="0"/>
              <a:t>中的应用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文本分类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句子的语义分类</a:t>
            </a:r>
          </a:p>
        </p:txBody>
      </p:sp>
    </p:spTree>
    <p:extLst>
      <p:ext uri="{BB962C8B-B14F-4D97-AF65-F5344CB8AC3E}">
        <p14:creationId xmlns:p14="http://schemas.microsoft.com/office/powerpoint/2010/main" val="156076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结构演化的历史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此处输入图片的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05001"/>
            <a:ext cx="89916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071875" y="5986947"/>
            <a:ext cx="6048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http://blog.csdn.net/cyh_24/article/details/51440344</a:t>
            </a:r>
          </a:p>
        </p:txBody>
      </p:sp>
    </p:spTree>
    <p:extLst>
      <p:ext uri="{BB962C8B-B14F-4D97-AF65-F5344CB8AC3E}">
        <p14:creationId xmlns:p14="http://schemas.microsoft.com/office/powerpoint/2010/main" val="129220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图像分类示例：</a:t>
            </a:r>
            <a:r>
              <a:rPr lang="en-US" altLang="zh-CN" dirty="0"/>
              <a:t>LeNet-5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337" y="2667000"/>
            <a:ext cx="8424327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01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图像分类示例：</a:t>
            </a:r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923" y="2514601"/>
            <a:ext cx="6629400" cy="208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pic3.zhimg.com/12cbd19b5d6b3a55cf72a6b8256b58ee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902" y="2116931"/>
            <a:ext cx="2212277" cy="33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45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实践项目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文本的分类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CNN</a:t>
            </a:r>
            <a:r>
              <a:rPr lang="zh-CN" altLang="en-US" dirty="0" smtClean="0"/>
              <a:t>对文本建模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“北京的故宫很好玩”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正面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句子的关系分类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en-US" altLang="zh-CN" dirty="0" smtClean="0"/>
              <a:t>CNN</a:t>
            </a:r>
            <a:r>
              <a:rPr lang="zh-CN" altLang="en-US" dirty="0" smtClean="0"/>
              <a:t>对句子建模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需要考虑句子中待分类实体间的信息</a:t>
            </a:r>
            <a:endParaRPr lang="en-US" altLang="zh-CN" dirty="0" smtClean="0"/>
          </a:p>
          <a:p>
            <a:pPr lvl="1"/>
            <a:r>
              <a:rPr lang="zh-CN" altLang="en-US" dirty="0"/>
              <a:t>“</a:t>
            </a:r>
            <a:r>
              <a:rPr lang="zh-CN" altLang="en-US" dirty="0">
                <a:solidFill>
                  <a:srgbClr val="FF0000"/>
                </a:solidFill>
              </a:rPr>
              <a:t>北京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故宫</a:t>
            </a:r>
            <a:r>
              <a:rPr lang="zh-CN" altLang="en-US" dirty="0"/>
              <a:t>很好玩</a:t>
            </a:r>
            <a:r>
              <a:rPr lang="zh-CN" altLang="en-US" dirty="0" smtClean="0"/>
              <a:t>”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zh-CN" altLang="en-US" dirty="0" smtClean="0">
                <a:sym typeface="Wingdings" panose="05000000000000000000" pitchFamily="2" charset="2"/>
              </a:rPr>
              <a:t>所在地</a:t>
            </a:r>
            <a:r>
              <a:rPr lang="en-US" altLang="zh-CN" dirty="0" smtClean="0">
                <a:sym typeface="Wingdings" panose="05000000000000000000" pitchFamily="2" charset="2"/>
              </a:rPr>
              <a:t>(</a:t>
            </a:r>
            <a:r>
              <a:rPr lang="zh-CN" altLang="en-US" dirty="0" smtClean="0">
                <a:sym typeface="Wingdings" panose="05000000000000000000" pitchFamily="2" charset="2"/>
              </a:rPr>
              <a:t>故宫</a:t>
            </a:r>
            <a:r>
              <a:rPr lang="en-US" altLang="zh-CN" dirty="0" smtClean="0">
                <a:sym typeface="Wingdings" panose="05000000000000000000" pitchFamily="2" charset="2"/>
              </a:rPr>
              <a:t>,</a:t>
            </a:r>
            <a:r>
              <a:rPr lang="zh-CN" altLang="en-US" dirty="0" smtClean="0">
                <a:sym typeface="Wingdings" panose="05000000000000000000" pitchFamily="2" charset="2"/>
              </a:rPr>
              <a:t>北京</a:t>
            </a:r>
            <a:r>
              <a:rPr lang="en-US" altLang="zh-CN" dirty="0" smtClean="0">
                <a:sym typeface="Wingdings" panose="05000000000000000000" pitchFamily="2" charset="2"/>
              </a:rPr>
              <a:t>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12804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处理</a:t>
            </a:r>
            <a:r>
              <a:rPr lang="en-US" altLang="zh-CN" dirty="0" err="1" smtClean="0"/>
              <a:t>Mnist</a:t>
            </a:r>
            <a:r>
              <a:rPr lang="zh-CN" altLang="en-US" dirty="0" smtClean="0"/>
              <a:t>典型</a:t>
            </a:r>
            <a:r>
              <a:rPr lang="en-US" altLang="zh-CN" dirty="0" smtClean="0"/>
              <a:t>CNN</a:t>
            </a:r>
            <a:r>
              <a:rPr lang="zh-CN" altLang="en-US" dirty="0" smtClean="0"/>
              <a:t>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C:\Users\zero\Desktop\讲习班\tensorflow\image\arch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112" y="2912888"/>
            <a:ext cx="8783488" cy="179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58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C:\Users\zero\Desktop\讲习班\tensorflow\image\archi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286"/>
            <a:ext cx="9144000" cy="191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883" y="2514600"/>
            <a:ext cx="6758234" cy="3868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15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C:\Users\zero\Desktop\讲习班\tensorflow\image\archi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286"/>
            <a:ext cx="9144000" cy="191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842" y="2192337"/>
            <a:ext cx="8606315" cy="4522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057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C:\Users\zero\Desktop\讲习班\tensorflow\image\archi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286"/>
            <a:ext cx="9144000" cy="191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62" y="2671414"/>
            <a:ext cx="8839200" cy="1874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4774506"/>
            <a:ext cx="7969969" cy="1550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1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前沿</a:t>
            </a:r>
            <a:r>
              <a:rPr lang="zh-CN" altLang="en-US" dirty="0" smtClean="0"/>
              <a:t>卷积模型示例：残差网络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卷积网络</a:t>
            </a:r>
            <a:r>
              <a:rPr lang="zh-CN" altLang="en-US" dirty="0" smtClean="0"/>
              <a:t>层次越来越深（效果越来越好）</a:t>
            </a:r>
            <a:endParaRPr lang="en-US" altLang="zh-CN" dirty="0" smtClean="0"/>
          </a:p>
          <a:p>
            <a:r>
              <a:rPr lang="zh-CN" altLang="en-US" dirty="0" smtClean="0"/>
              <a:t>简单地堆叠效果不好</a:t>
            </a:r>
            <a:endParaRPr lang="en-US" altLang="zh-CN" dirty="0" smtClean="0"/>
          </a:p>
          <a:p>
            <a:pPr lvl="1"/>
            <a:r>
              <a:rPr lang="zh-CN" altLang="en-US" dirty="0"/>
              <a:t>层数过深</a:t>
            </a:r>
            <a:r>
              <a:rPr lang="zh-CN" altLang="en-US" dirty="0" smtClean="0"/>
              <a:t>的普通网络</a:t>
            </a:r>
            <a:r>
              <a:rPr lang="zh-CN" altLang="en-US" dirty="0"/>
              <a:t>具有更高的训练</a:t>
            </a:r>
            <a:r>
              <a:rPr lang="zh-CN" altLang="en-US" dirty="0" smtClean="0"/>
              <a:t>误差</a:t>
            </a:r>
            <a:endParaRPr lang="en-US" altLang="zh-CN" dirty="0" smtClean="0"/>
          </a:p>
          <a:p>
            <a:r>
              <a:rPr lang="zh-CN" altLang="en-US" dirty="0" smtClean="0"/>
              <a:t>为了避免</a:t>
            </a:r>
            <a:r>
              <a:rPr lang="zh-CN" altLang="en-US" dirty="0"/>
              <a:t>层</a:t>
            </a:r>
            <a:r>
              <a:rPr lang="zh-CN" altLang="en-US" dirty="0" smtClean="0"/>
              <a:t>数增加错误增加的情况</a:t>
            </a:r>
            <a:endParaRPr lang="en-US" altLang="zh-CN" dirty="0" smtClean="0"/>
          </a:p>
          <a:p>
            <a:pPr lvl="1"/>
            <a:r>
              <a:rPr lang="zh-CN" altLang="en-US" dirty="0"/>
              <a:t>下</a:t>
            </a:r>
            <a:r>
              <a:rPr lang="zh-CN" altLang="en-US" dirty="0" smtClean="0"/>
              <a:t>一</a:t>
            </a:r>
            <a:r>
              <a:rPr lang="zh-CN" altLang="en-US" dirty="0"/>
              <a:t>层</a:t>
            </a:r>
            <a:r>
              <a:rPr lang="zh-CN" altLang="en-US" dirty="0" smtClean="0"/>
              <a:t>直接接入上一层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444199" y="6311900"/>
            <a:ext cx="7303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Kaiming </a:t>
            </a:r>
            <a:r>
              <a:rPr lang="zh-CN" altLang="en-US" dirty="0" smtClean="0"/>
              <a:t>He</a:t>
            </a:r>
            <a:r>
              <a:rPr lang="en-US" altLang="zh-CN" dirty="0"/>
              <a:t>, Deep Residual Learning for Image </a:t>
            </a:r>
            <a:r>
              <a:rPr lang="en-US" altLang="zh-CN" dirty="0" smtClean="0"/>
              <a:t>Recognition, CVPR </a:t>
            </a:r>
            <a:r>
              <a:rPr lang="en-US" altLang="zh-CN" dirty="0"/>
              <a:t>2016.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409" y="2142643"/>
            <a:ext cx="5311701" cy="2820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28" y="4001294"/>
            <a:ext cx="2595405" cy="18338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762" y="4002145"/>
            <a:ext cx="3313458" cy="1828739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2885122" y="4709480"/>
            <a:ext cx="388189" cy="41406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959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前沿</a:t>
            </a:r>
            <a:r>
              <a:rPr lang="zh-CN" altLang="en-US" dirty="0" smtClean="0"/>
              <a:t>卷积模型示例：残差网络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637" y="172528"/>
            <a:ext cx="1831052" cy="6488029"/>
          </a:xfrm>
        </p:spPr>
      </p:pic>
      <p:sp>
        <p:nvSpPr>
          <p:cNvPr id="4" name="内容占位符 2"/>
          <p:cNvSpPr txBox="1">
            <a:spLocks/>
          </p:cNvSpPr>
          <p:nvPr/>
        </p:nvSpPr>
        <p:spPr>
          <a:xfrm>
            <a:off x="838200" y="5518485"/>
            <a:ext cx="10515600" cy="133466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参考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官方实现：</a:t>
            </a:r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github.com/tensorflow/models/tree/master/official/resnet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其他实现</a:t>
            </a:r>
            <a:endParaRPr lang="en-US" altLang="zh-CN" dirty="0" smtClean="0"/>
          </a:p>
          <a:p>
            <a:pPr lvl="2"/>
            <a:r>
              <a:rPr lang="en-US" altLang="zh-CN" dirty="0" smtClean="0">
                <a:hlinkClick r:id="rId4"/>
              </a:rPr>
              <a:t>https</a:t>
            </a:r>
            <a:r>
              <a:rPr lang="en-US" altLang="zh-CN" dirty="0">
                <a:hlinkClick r:id="rId4"/>
              </a:rPr>
              <a:t>://</a:t>
            </a:r>
            <a:r>
              <a:rPr lang="en-US" altLang="zh-CN" dirty="0" smtClean="0">
                <a:hlinkClick r:id="rId4"/>
              </a:rPr>
              <a:t>github.com/wenxinxu/resnet-in-tensorflow</a:t>
            </a:r>
            <a:endParaRPr lang="en-US" altLang="zh-CN" dirty="0" smtClean="0"/>
          </a:p>
          <a:p>
            <a:pPr lvl="2"/>
            <a:r>
              <a:rPr lang="en-US" altLang="zh-CN" dirty="0">
                <a:hlinkClick r:id="rId5"/>
              </a:rPr>
              <a:t>https://</a:t>
            </a:r>
            <a:r>
              <a:rPr lang="en-US" altLang="zh-CN" dirty="0" smtClean="0">
                <a:hlinkClick r:id="rId5"/>
              </a:rPr>
              <a:t>github.com/ry/tensorflow-resnet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10" y="1472240"/>
            <a:ext cx="2872684" cy="42646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880" y="1411761"/>
            <a:ext cx="3316184" cy="430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465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其他各种（</a:t>
            </a:r>
            <a:r>
              <a:rPr lang="zh-CN" altLang="en-US" i="1" dirty="0" smtClean="0"/>
              <a:t>奇怪的</a:t>
            </a:r>
            <a:r>
              <a:rPr lang="zh-CN" altLang="en-US" dirty="0" smtClean="0"/>
              <a:t>）卷积模型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多隐层非线性版本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空洞卷积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深度可分离卷积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可变形卷积（不规则卷积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/>
              <a:t>特征重标定卷积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…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353101" y="6182954"/>
            <a:ext cx="54857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https://zhuanlan.zhihu.com/p/29367273</a:t>
            </a:r>
          </a:p>
        </p:txBody>
      </p:sp>
      <p:pic>
        <p:nvPicPr>
          <p:cNvPr id="1026" name="Picture 2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650" y="4097164"/>
            <a:ext cx="5589618" cy="186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vie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795" y="1825624"/>
            <a:ext cx="3467518" cy="189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087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卷积神经网络实践</a:t>
            </a:r>
            <a:r>
              <a:rPr lang="en-US" altLang="zh-CN" dirty="0" smtClean="0"/>
              <a:t>-</a:t>
            </a:r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卷积神经网络模型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卷积神经网络及其接口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卷积操作及其演示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池化操作及其演示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典型卷积架构演示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卷积神经网络在</a:t>
            </a:r>
            <a:r>
              <a:rPr lang="en-US" altLang="zh-CN" dirty="0">
                <a:solidFill>
                  <a:srgbClr val="FF0000"/>
                </a:solidFill>
              </a:rPr>
              <a:t>NLP</a:t>
            </a:r>
            <a:r>
              <a:rPr lang="zh-CN" altLang="en-US" dirty="0">
                <a:solidFill>
                  <a:srgbClr val="FF0000"/>
                </a:solidFill>
              </a:rPr>
              <a:t>中的应用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文本分类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句子的语义分类</a:t>
            </a:r>
          </a:p>
        </p:txBody>
      </p:sp>
    </p:spTree>
    <p:extLst>
      <p:ext uri="{BB962C8B-B14F-4D97-AF65-F5344CB8AC3E}">
        <p14:creationId xmlns:p14="http://schemas.microsoft.com/office/powerpoint/2010/main" val="124391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40374" cy="1325563"/>
          </a:xfrm>
        </p:spPr>
        <p:txBody>
          <a:bodyPr/>
          <a:lstStyle/>
          <a:p>
            <a:r>
              <a:rPr lang="en-US" altLang="zh-CN" dirty="0" err="1"/>
              <a:t>TensorFlow</a:t>
            </a:r>
            <a:r>
              <a:rPr lang="en-US" altLang="zh-CN" dirty="0"/>
              <a:t> </a:t>
            </a:r>
            <a:r>
              <a:rPr lang="zh-CN" altLang="en-US" dirty="0"/>
              <a:t>二维卷积接口：真实建模句子</a:t>
            </a:r>
          </a:p>
        </p:txBody>
      </p:sp>
      <p:sp>
        <p:nvSpPr>
          <p:cNvPr id="4" name="内容占位符 2"/>
          <p:cNvSpPr>
            <a:spLocks noGrp="1"/>
          </p:cNvSpPr>
          <p:nvPr>
            <p:ph sz="half" idx="1"/>
          </p:nvPr>
        </p:nvSpPr>
        <p:spPr>
          <a:xfrm>
            <a:off x="1649457" y="1828800"/>
            <a:ext cx="5181600" cy="4351338"/>
          </a:xfrm>
        </p:spPr>
        <p:txBody>
          <a:bodyPr/>
          <a:lstStyle/>
          <a:p>
            <a:r>
              <a:rPr lang="zh-CN" altLang="en-US" dirty="0"/>
              <a:t>输入</a:t>
            </a:r>
            <a:endParaRPr lang="en-US" altLang="zh-CN" dirty="0"/>
          </a:p>
          <a:p>
            <a:pPr lvl="1"/>
            <a:r>
              <a:rPr lang="zh-CN" altLang="en-US" dirty="0"/>
              <a:t>句子长度：</a:t>
            </a:r>
            <a:r>
              <a:rPr lang="en-US" altLang="zh-CN" dirty="0" err="1"/>
              <a:t>seq_size</a:t>
            </a:r>
            <a:endParaRPr lang="en-US" altLang="zh-CN" dirty="0"/>
          </a:p>
          <a:p>
            <a:pPr lvl="1"/>
            <a:r>
              <a:rPr lang="zh-CN" altLang="en-US" dirty="0"/>
              <a:t>词向量维度：</a:t>
            </a:r>
            <a:r>
              <a:rPr lang="en-US" altLang="zh-CN" dirty="0"/>
              <a:t>dim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卷积</a:t>
            </a:r>
            <a:endParaRPr lang="en-US" altLang="zh-CN" dirty="0"/>
          </a:p>
          <a:p>
            <a:pPr lvl="1"/>
            <a:r>
              <a:rPr lang="zh-CN" altLang="en-US" dirty="0"/>
              <a:t>滤波器大小：</a:t>
            </a:r>
            <a:r>
              <a:rPr lang="en-US" altLang="zh-CN" dirty="0" err="1"/>
              <a:t>filter_shape</a:t>
            </a:r>
            <a:endParaRPr lang="en-US" altLang="zh-CN" dirty="0"/>
          </a:p>
          <a:p>
            <a:pPr lvl="1"/>
            <a:r>
              <a:rPr lang="zh-CN" altLang="en-US" dirty="0"/>
              <a:t>步长：</a:t>
            </a:r>
            <a:r>
              <a:rPr lang="en-US" altLang="zh-CN" dirty="0"/>
              <a:t>strides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944425" y="1770063"/>
            <a:ext cx="3538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Tensor: [batch, </a:t>
            </a:r>
            <a:r>
              <a:rPr lang="en-US" altLang="zh-CN" dirty="0" err="1"/>
              <a:t>seq_size</a:t>
            </a:r>
            <a:r>
              <a:rPr lang="en-US" altLang="zh-CN" dirty="0"/>
              <a:t>, dim]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943601" y="2637683"/>
            <a:ext cx="4031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Tensor X : [batch, </a:t>
            </a:r>
            <a:r>
              <a:rPr lang="en-US" altLang="zh-CN" dirty="0" err="1"/>
              <a:t>seq_size</a:t>
            </a:r>
            <a:r>
              <a:rPr lang="en-US" altLang="zh-CN" dirty="0"/>
              <a:t>, dim, 1]</a:t>
            </a:r>
            <a:endParaRPr lang="zh-CN" altLang="en-US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7651687" y="2139396"/>
            <a:ext cx="0" cy="384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181601" y="5028259"/>
            <a:ext cx="5357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输出</a:t>
            </a:r>
            <a:r>
              <a:rPr lang="en-US" altLang="zh-CN" dirty="0"/>
              <a:t>Tensor: [batch, </a:t>
            </a:r>
            <a:r>
              <a:rPr lang="en-US" altLang="zh-CN" dirty="0" err="1"/>
              <a:t>seq_size</a:t>
            </a:r>
            <a:r>
              <a:rPr lang="en-US" altLang="zh-CN" dirty="0"/>
              <a:t> – 3 + 1, 1, </a:t>
            </a:r>
            <a:r>
              <a:rPr lang="en-US" altLang="zh-CN" dirty="0" err="1"/>
              <a:t>out_channel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244516" y="4139841"/>
            <a:ext cx="6154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Y</a:t>
            </a:r>
            <a:r>
              <a:rPr lang="zh-CN" altLang="en-US" dirty="0">
                <a:solidFill>
                  <a:srgbClr val="FF0000"/>
                </a:solidFill>
              </a:rPr>
              <a:t> = tf.nn.conv2d(X, W, strides=[1, 1, 1, 1], padding="VALID")</a:t>
            </a:r>
          </a:p>
        </p:txBody>
      </p:sp>
      <p:sp>
        <p:nvSpPr>
          <p:cNvPr id="10" name="矩形 9"/>
          <p:cNvSpPr/>
          <p:nvPr/>
        </p:nvSpPr>
        <p:spPr>
          <a:xfrm>
            <a:off x="5943601" y="3216511"/>
            <a:ext cx="3331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卷积</a:t>
            </a:r>
            <a:r>
              <a:rPr lang="en-US" altLang="zh-CN" dirty="0"/>
              <a:t>W : [3, dim, 1, </a:t>
            </a:r>
            <a:r>
              <a:rPr lang="en-US" altLang="zh-CN" dirty="0" err="1"/>
              <a:t>out_channel</a:t>
            </a:r>
            <a:r>
              <a:rPr lang="en-US" altLang="zh-CN" dirty="0"/>
              <a:t>]</a:t>
            </a:r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7651687" y="2931218"/>
            <a:ext cx="1902054" cy="37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7290375" y="2931218"/>
            <a:ext cx="1828801" cy="374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55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8615" cy="1325563"/>
          </a:xfrm>
        </p:spPr>
        <p:txBody>
          <a:bodyPr/>
          <a:lstStyle/>
          <a:p>
            <a:r>
              <a:rPr lang="en-US" altLang="zh-CN" dirty="0" err="1"/>
              <a:t>TensorFlow</a:t>
            </a:r>
            <a:r>
              <a:rPr lang="en-US" altLang="zh-CN" dirty="0"/>
              <a:t> </a:t>
            </a:r>
            <a:r>
              <a:rPr lang="zh-CN" altLang="en-US" dirty="0"/>
              <a:t>二</a:t>
            </a:r>
            <a:r>
              <a:rPr lang="zh-CN" altLang="en-US" dirty="0" smtClean="0"/>
              <a:t>维池化接口</a:t>
            </a:r>
            <a:r>
              <a:rPr lang="zh-CN" altLang="en-US" dirty="0"/>
              <a:t>：真实建模句子</a:t>
            </a: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756372" y="2014927"/>
            <a:ext cx="4796828" cy="4351338"/>
          </a:xfrm>
        </p:spPr>
        <p:txBody>
          <a:bodyPr/>
          <a:lstStyle/>
          <a:p>
            <a:r>
              <a:rPr lang="zh-CN" altLang="en-US" dirty="0" smtClean="0"/>
              <a:t>卷积结果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句子长度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每个位置特征个数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池化结果：</a:t>
            </a:r>
            <a:endParaRPr lang="en-US" altLang="zh-CN" dirty="0" smtClean="0"/>
          </a:p>
          <a:p>
            <a:pPr lvl="1"/>
            <a:r>
              <a:rPr lang="zh-CN" altLang="en-US" dirty="0"/>
              <a:t>特征</a:t>
            </a:r>
            <a:r>
              <a:rPr lang="zh-CN" altLang="en-US" dirty="0" smtClean="0"/>
              <a:t>映射个数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663559" y="3928057"/>
            <a:ext cx="89915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pooled = tf.nn.max_pool(</a:t>
            </a:r>
            <a:r>
              <a:rPr lang="en-US" altLang="zh-CN" sz="1600" dirty="0">
                <a:solidFill>
                  <a:srgbClr val="FF0000"/>
                </a:solidFill>
              </a:rPr>
              <a:t>Y</a:t>
            </a:r>
            <a:r>
              <a:rPr lang="zh-CN" altLang="en-US" sz="1600" dirty="0">
                <a:solidFill>
                  <a:srgbClr val="FF0000"/>
                </a:solidFill>
              </a:rPr>
              <a:t>, ksize=[</a:t>
            </a:r>
            <a:r>
              <a:rPr lang="zh-CN" altLang="en-US" sz="1600" dirty="0"/>
              <a:t>1</a:t>
            </a:r>
            <a:r>
              <a:rPr lang="en-US" altLang="zh-CN" sz="1600" dirty="0">
                <a:solidFill>
                  <a:srgbClr val="FF0000"/>
                </a:solidFill>
              </a:rPr>
              <a:t>, </a:t>
            </a:r>
            <a:r>
              <a:rPr lang="en-US" altLang="zh-CN" sz="1600" dirty="0" err="1">
                <a:solidFill>
                  <a:srgbClr val="00B050"/>
                </a:solidFill>
              </a:rPr>
              <a:t>seq_size</a:t>
            </a:r>
            <a:r>
              <a:rPr lang="zh-CN" altLang="en-US" sz="1600" dirty="0">
                <a:solidFill>
                  <a:srgbClr val="FF0000"/>
                </a:solidFill>
              </a:rPr>
              <a:t>, 1, </a:t>
            </a:r>
            <a:r>
              <a:rPr lang="zh-CN" altLang="en-US" sz="1600" dirty="0"/>
              <a:t>1</a:t>
            </a:r>
            <a:r>
              <a:rPr lang="zh-CN" altLang="en-US" sz="1600" dirty="0">
                <a:solidFill>
                  <a:srgbClr val="FF0000"/>
                </a:solidFill>
              </a:rPr>
              <a:t>], strides=[</a:t>
            </a:r>
            <a:r>
              <a:rPr lang="zh-CN" altLang="en-US" sz="1600" dirty="0"/>
              <a:t>1</a:t>
            </a:r>
            <a:r>
              <a:rPr lang="zh-CN" altLang="en-US" sz="1600" dirty="0">
                <a:solidFill>
                  <a:srgbClr val="FF0000"/>
                </a:solidFill>
              </a:rPr>
              <a:t>, </a:t>
            </a:r>
            <a:r>
              <a:rPr lang="en-US" altLang="zh-CN" sz="1600" dirty="0" err="1">
                <a:solidFill>
                  <a:srgbClr val="00B050"/>
                </a:solidFill>
              </a:rPr>
              <a:t>seq_size</a:t>
            </a:r>
            <a:r>
              <a:rPr lang="zh-CN" altLang="en-US" sz="1600" dirty="0">
                <a:solidFill>
                  <a:srgbClr val="FF0000"/>
                </a:solidFill>
              </a:rPr>
              <a:t>, 1, </a:t>
            </a:r>
            <a:r>
              <a:rPr lang="zh-CN" altLang="en-US" sz="1600" dirty="0"/>
              <a:t>1</a:t>
            </a:r>
            <a:r>
              <a:rPr lang="zh-CN" altLang="en-US" sz="1600" dirty="0">
                <a:solidFill>
                  <a:srgbClr val="FF0000"/>
                </a:solidFill>
              </a:rPr>
              <a:t>], padding='VALID')</a:t>
            </a:r>
          </a:p>
        </p:txBody>
      </p:sp>
      <p:sp>
        <p:nvSpPr>
          <p:cNvPr id="6" name="矩形 5"/>
          <p:cNvSpPr/>
          <p:nvPr/>
        </p:nvSpPr>
        <p:spPr>
          <a:xfrm>
            <a:off x="5167716" y="2118290"/>
            <a:ext cx="5056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卷积结果</a:t>
            </a:r>
            <a:r>
              <a:rPr lang="en-US" altLang="zh-CN" dirty="0"/>
              <a:t>Tensor: [batch, </a:t>
            </a:r>
            <a:r>
              <a:rPr lang="en-US" altLang="zh-CN" dirty="0" err="1"/>
              <a:t>seq_size</a:t>
            </a:r>
            <a:r>
              <a:rPr lang="en-US" altLang="zh-CN" dirty="0"/>
              <a:t>, 1, </a:t>
            </a:r>
            <a:r>
              <a:rPr lang="en-US" altLang="zh-CN" dirty="0" err="1"/>
              <a:t>out_channel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733386" y="4697217"/>
            <a:ext cx="3903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输出</a:t>
            </a:r>
            <a:r>
              <a:rPr lang="en-US" altLang="zh-CN" dirty="0"/>
              <a:t>Tensor: [batch, 1, 1, </a:t>
            </a:r>
            <a:r>
              <a:rPr lang="en-US" altLang="zh-CN" dirty="0" err="1"/>
              <a:t>out_channel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203844" y="3011159"/>
            <a:ext cx="2545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seq_size</a:t>
            </a:r>
            <a:r>
              <a:rPr lang="en-US" altLang="zh-CN" dirty="0"/>
              <a:t> – </a:t>
            </a:r>
            <a:r>
              <a:rPr lang="en-US" altLang="zh-CN" dirty="0" err="1"/>
              <a:t>filter_size</a:t>
            </a:r>
            <a:r>
              <a:rPr lang="en-US" altLang="zh-CN" dirty="0"/>
              <a:t> + 1</a:t>
            </a:r>
            <a:endParaRPr lang="zh-CN" altLang="en-US" dirty="0"/>
          </a:p>
        </p:txBody>
      </p:sp>
      <p:cxnSp>
        <p:nvCxnSpPr>
          <p:cNvPr id="9" name="直接箭头连接符 8"/>
          <p:cNvCxnSpPr>
            <a:stCxn id="8" idx="0"/>
          </p:cNvCxnSpPr>
          <p:nvPr/>
        </p:nvCxnSpPr>
        <p:spPr>
          <a:xfrm flipH="1" flipV="1">
            <a:off x="8097059" y="2529005"/>
            <a:ext cx="325197" cy="482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8" idx="2"/>
          </p:cNvCxnSpPr>
          <p:nvPr/>
        </p:nvCxnSpPr>
        <p:spPr>
          <a:xfrm flipH="1">
            <a:off x="5991131" y="3380492"/>
            <a:ext cx="2431124" cy="506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7612333" y="5066550"/>
            <a:ext cx="0" cy="384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036523" y="5601410"/>
            <a:ext cx="3432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输出</a:t>
            </a:r>
            <a:r>
              <a:rPr lang="en-US" altLang="zh-CN" dirty="0"/>
              <a:t>Tensor: [batch, </a:t>
            </a:r>
            <a:r>
              <a:rPr lang="en-US" altLang="zh-CN" dirty="0" err="1"/>
              <a:t>out_channel</a:t>
            </a:r>
            <a:r>
              <a:rPr lang="en-US" altLang="zh-CN" dirty="0"/>
              <a:t>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6226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卷积神经网络实践</a:t>
            </a:r>
            <a:r>
              <a:rPr lang="en-US" altLang="zh-CN" dirty="0" smtClean="0"/>
              <a:t>-</a:t>
            </a:r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卷积神经网络模型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卷积神经网络及其接口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卷积操作及其演示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池化操作及其演示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典型卷积架构演示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卷积神经网络在</a:t>
            </a:r>
            <a:r>
              <a:rPr lang="en-US" altLang="zh-CN" dirty="0"/>
              <a:t>NLP</a:t>
            </a:r>
            <a:r>
              <a:rPr lang="zh-CN" altLang="en-US" dirty="0"/>
              <a:t>中的应用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文本分类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句子的语义分类</a:t>
            </a:r>
          </a:p>
        </p:txBody>
      </p:sp>
    </p:spTree>
    <p:extLst>
      <p:ext uri="{BB962C8B-B14F-4D97-AF65-F5344CB8AC3E}">
        <p14:creationId xmlns:p14="http://schemas.microsoft.com/office/powerpoint/2010/main" val="39779705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卷积神经网络实践</a:t>
            </a:r>
            <a:r>
              <a:rPr lang="en-US" altLang="zh-CN" dirty="0" smtClean="0"/>
              <a:t>-</a:t>
            </a:r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卷积神经网络模型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卷积神经网络及其接口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卷积操作及其演示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池化操作及其演示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典型卷积架构演示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卷积神经网络在</a:t>
            </a:r>
            <a:r>
              <a:rPr lang="en-US" altLang="zh-CN" dirty="0">
                <a:solidFill>
                  <a:srgbClr val="FF0000"/>
                </a:solidFill>
              </a:rPr>
              <a:t>NLP</a:t>
            </a:r>
            <a:r>
              <a:rPr lang="zh-CN" altLang="en-US" dirty="0">
                <a:solidFill>
                  <a:srgbClr val="FF0000"/>
                </a:solidFill>
              </a:rPr>
              <a:t>中的应用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文本分类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句子的语义分类</a:t>
            </a:r>
          </a:p>
        </p:txBody>
      </p:sp>
    </p:spTree>
    <p:extLst>
      <p:ext uri="{BB962C8B-B14F-4D97-AF65-F5344CB8AC3E}">
        <p14:creationId xmlns:p14="http://schemas.microsoft.com/office/powerpoint/2010/main" val="19712124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文本分类：情感分类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7640" y="2057400"/>
            <a:ext cx="8763000" cy="4114800"/>
          </a:xfrm>
        </p:spPr>
        <p:txBody>
          <a:bodyPr/>
          <a:lstStyle/>
          <a:p>
            <a:r>
              <a:rPr lang="zh-CN" altLang="en-US" dirty="0"/>
              <a:t>任务描述给定一个句子，判断其情感倾向的正负性（二分类）</a:t>
            </a:r>
            <a:endParaRPr lang="en-US" altLang="zh-CN" dirty="0"/>
          </a:p>
          <a:p>
            <a:pPr lvl="1"/>
            <a:r>
              <a:rPr lang="zh-CN" altLang="en-US" sz="2400" dirty="0"/>
              <a:t>输入：一个句子</a:t>
            </a:r>
            <a:endParaRPr lang="en-US" altLang="zh-CN" sz="2400" dirty="0"/>
          </a:p>
          <a:p>
            <a:pPr lvl="1"/>
            <a:r>
              <a:rPr lang="zh-CN" altLang="en-US" sz="2400" dirty="0"/>
              <a:t>输出：分类结果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608720" y="3659038"/>
            <a:ext cx="7560840" cy="1080120"/>
          </a:xfrm>
          <a:prstGeom prst="rect">
            <a:avLst/>
          </a:prstGeom>
          <a:ln w="25400" cmpd="dbl">
            <a:solidFill>
              <a:srgbClr val="00B0F0"/>
            </a:solidFill>
          </a:ln>
        </p:spPr>
        <p:txBody>
          <a:bodyPr vert="horz" lIns="137674" tIns="68836" rIns="137674" bIns="68836" rtlCol="0">
            <a:normAutofit fontScale="55000" lnSpcReduction="20000"/>
          </a:bodyPr>
          <a:lstStyle>
            <a:lvl1pPr marL="516369" indent="-516369" algn="l" defTabSz="13769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118802" indent="-430309" algn="l" defTabSz="137698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21232" indent="-344246" algn="l" defTabSz="13769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9725" indent="-344246" algn="l" defTabSz="137698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98218" indent="-344246" algn="l" defTabSz="137698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86712" indent="-344246" algn="l" defTabSz="13769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75204" indent="-344246" algn="l" defTabSz="13769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63697" indent="-344246" algn="l" defTabSz="13769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52190" indent="-344246" algn="l" defTabSz="137698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6060" indent="0">
              <a:buNone/>
            </a:pPr>
            <a:r>
              <a:rPr lang="zh-CN" altLang="en-US" dirty="0">
                <a:solidFill>
                  <a:srgbClr val="00B050"/>
                </a:solidFill>
              </a:rPr>
              <a:t>正面：</a:t>
            </a:r>
            <a:r>
              <a:rPr lang="en-US" altLang="zh-CN" dirty="0">
                <a:solidFill>
                  <a:srgbClr val="00B050"/>
                </a:solidFill>
              </a:rPr>
              <a:t>I love this movie.</a:t>
            </a:r>
          </a:p>
          <a:p>
            <a:pPr marL="86060" indent="0">
              <a:buNone/>
            </a:pPr>
            <a:r>
              <a:rPr lang="zh-CN" altLang="en-US" dirty="0">
                <a:solidFill>
                  <a:srgbClr val="00B050"/>
                </a:solidFill>
              </a:rPr>
              <a:t>负面：</a:t>
            </a:r>
            <a:r>
              <a:rPr lang="en-US" altLang="zh-CN" dirty="0">
                <a:solidFill>
                  <a:srgbClr val="00B050"/>
                </a:solidFill>
              </a:rPr>
              <a:t>The director could do better than this.</a:t>
            </a:r>
            <a:endParaRPr lang="zh-CN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2026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zero\Desktop\讲习班\tensorflow\image\sentiment\1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897" y="2072562"/>
            <a:ext cx="7998337" cy="428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CNN-</a:t>
            </a:r>
            <a:r>
              <a:rPr lang="zh-CN" altLang="en-US" dirty="0" smtClean="0"/>
              <a:t>句子建模框架</a:t>
            </a:r>
            <a:endParaRPr lang="zh-CN" alt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5900757" y="146787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paper: </a:t>
            </a:r>
            <a:r>
              <a:rPr lang="en-US" altLang="zh-CN" dirty="0">
                <a:hlinkClick r:id="rId3"/>
              </a:rPr>
              <a:t>http://arxiv.org/pdf/1510.03820v4.pdf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code: </a:t>
            </a:r>
            <a:r>
              <a:rPr lang="en-US" altLang="zh-CN" dirty="0">
                <a:hlinkClick r:id="rId4"/>
              </a:rPr>
              <a:t>https://github.com/dennybritz/cnn-text-classification-tf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4779754" y="1989584"/>
            <a:ext cx="1962539" cy="4487416"/>
          </a:xfrm>
          <a:prstGeom prst="roundRect">
            <a:avLst/>
          </a:prstGeom>
          <a:ln w="25400">
            <a:solidFill>
              <a:srgbClr val="00B0F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361248" y="1401517"/>
            <a:ext cx="936104" cy="504056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accent6"/>
                </a:solidFill>
              </a:rPr>
              <a:t>Filter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627361" y="1404970"/>
            <a:ext cx="988110" cy="504056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chemeClr val="accent6"/>
                </a:solidFill>
              </a:rPr>
              <a:t>输入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934201" y="1383160"/>
            <a:ext cx="1013905" cy="504056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chemeClr val="accent6"/>
                </a:solidFill>
              </a:rPr>
              <a:t>卷积层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8229600" y="1377516"/>
            <a:ext cx="1345863" cy="504056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accent6"/>
                </a:solidFill>
              </a:rPr>
              <a:t>Pooling</a:t>
            </a:r>
            <a:r>
              <a:rPr lang="zh-CN" altLang="en-US" sz="2000" dirty="0">
                <a:solidFill>
                  <a:schemeClr val="accent6"/>
                </a:solidFill>
              </a:rPr>
              <a:t>层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9748306" y="1383160"/>
            <a:ext cx="843495" cy="504056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chemeClr val="accent6"/>
                </a:solidFill>
              </a:rPr>
              <a:t>输出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7192022" y="1989584"/>
            <a:ext cx="580379" cy="4487417"/>
          </a:xfrm>
          <a:prstGeom prst="roundRect">
            <a:avLst/>
          </a:prstGeom>
          <a:ln w="254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8776197" y="1989584"/>
            <a:ext cx="426060" cy="4487417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9820314" y="1989585"/>
            <a:ext cx="466687" cy="4487416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899434" y="1956314"/>
            <a:ext cx="2443967" cy="4520687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606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输入</a:t>
            </a:r>
            <a:endParaRPr lang="zh-CN" altLang="en-US" dirty="0"/>
          </a:p>
        </p:txBody>
      </p:sp>
      <p:pic>
        <p:nvPicPr>
          <p:cNvPr id="4" name="Picture 4" descr="C:\Users\zero\Desktop\讲习班\tensorflow\image\sentiment\1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897" y="2072562"/>
            <a:ext cx="7998337" cy="428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圆角矩形 5"/>
          <p:cNvSpPr/>
          <p:nvPr/>
        </p:nvSpPr>
        <p:spPr>
          <a:xfrm>
            <a:off x="4779754" y="1989584"/>
            <a:ext cx="1962539" cy="4487416"/>
          </a:xfrm>
          <a:prstGeom prst="roundRect">
            <a:avLst/>
          </a:prstGeom>
          <a:ln w="25400">
            <a:solidFill>
              <a:srgbClr val="00B0F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361248" y="1401517"/>
            <a:ext cx="936104" cy="504056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accent6"/>
                </a:solidFill>
              </a:rPr>
              <a:t>Filter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627361" y="1404970"/>
            <a:ext cx="988110" cy="504056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</a:rPr>
              <a:t>输入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6934201" y="1383160"/>
            <a:ext cx="1013905" cy="504056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chemeClr val="accent6"/>
                </a:solidFill>
              </a:rPr>
              <a:t>卷积层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8229600" y="1377516"/>
            <a:ext cx="1345863" cy="504056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accent6"/>
                </a:solidFill>
              </a:rPr>
              <a:t>Pooling</a:t>
            </a:r>
            <a:r>
              <a:rPr lang="zh-CN" altLang="en-US" sz="2000" dirty="0">
                <a:solidFill>
                  <a:schemeClr val="accent6"/>
                </a:solidFill>
              </a:rPr>
              <a:t>层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9748306" y="1383160"/>
            <a:ext cx="843495" cy="504056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chemeClr val="accent6"/>
                </a:solidFill>
              </a:rPr>
              <a:t>输出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7192022" y="1989584"/>
            <a:ext cx="580379" cy="4487417"/>
          </a:xfrm>
          <a:prstGeom prst="roundRect">
            <a:avLst/>
          </a:prstGeom>
          <a:ln w="254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8776197" y="1989584"/>
            <a:ext cx="426060" cy="4487417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9820314" y="1989585"/>
            <a:ext cx="466687" cy="4487416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899434" y="1956314"/>
            <a:ext cx="2443967" cy="4520687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5836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12816" y="307580"/>
            <a:ext cx="988110" cy="504056"/>
          </a:xfrm>
          <a:prstGeom prst="roundRect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accent6"/>
                </a:solidFill>
              </a:rPr>
              <a:t>输入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787477" y="1371600"/>
            <a:ext cx="2438788" cy="5370301"/>
          </a:xfrm>
          <a:prstGeom prst="roundRect">
            <a:avLst/>
          </a:prstGeom>
          <a:ln w="635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Picture 2" descr="C:\Users\zero\Desktop\讲习班\tensorflow\image\sentiment\pic\pic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458" y="2650712"/>
            <a:ext cx="2112606" cy="22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465" y="556763"/>
            <a:ext cx="6096000" cy="2093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C:\Users\zero\Desktop\讲习班\tensorflow\look-u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133" y="3892786"/>
            <a:ext cx="2952328" cy="240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圆角矩形 8"/>
          <p:cNvSpPr/>
          <p:nvPr/>
        </p:nvSpPr>
        <p:spPr>
          <a:xfrm>
            <a:off x="5679253" y="3618526"/>
            <a:ext cx="3816424" cy="2952328"/>
          </a:xfrm>
          <a:prstGeom prst="roundRect">
            <a:avLst/>
          </a:prstGeom>
          <a:ln w="635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187242" y="2857704"/>
            <a:ext cx="988110" cy="504056"/>
          </a:xfrm>
          <a:prstGeom prst="roundRect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b="1" dirty="0">
                <a:solidFill>
                  <a:schemeClr val="accent6"/>
                </a:solidFill>
              </a:rPr>
              <a:t>词典</a:t>
            </a:r>
          </a:p>
        </p:txBody>
      </p:sp>
    </p:spTree>
    <p:extLst>
      <p:ext uri="{BB962C8B-B14F-4D97-AF65-F5344CB8AC3E}">
        <p14:creationId xmlns:p14="http://schemas.microsoft.com/office/powerpoint/2010/main" val="222650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</a:t>
            </a:r>
            <a:r>
              <a:rPr lang="en-US" altLang="zh-CN" dirty="0" smtClean="0"/>
              <a:t>+</a:t>
            </a:r>
            <a:r>
              <a:rPr lang="zh-CN" altLang="en-US" dirty="0" smtClean="0"/>
              <a:t>池化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C:\Users\zero\Desktop\讲习班\tensorflow\image\m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861" y="1295400"/>
            <a:ext cx="4882279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200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518" y="1516531"/>
            <a:ext cx="4419600" cy="2615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519" y="4519936"/>
            <a:ext cx="3147765" cy="1700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zero\Desktop\讲习班\tensorflow\image\sentiment\pic\pic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1922895"/>
            <a:ext cx="1143000" cy="441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zero\Desktop\讲习班\tensorflow\image\sentiment\pic\pic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296" y="2044546"/>
            <a:ext cx="187894" cy="417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zero\Desktop\讲习班\tensorflow\image\sentiment\pic\pic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89" y="3353389"/>
            <a:ext cx="355392" cy="155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圆角矩形 8"/>
          <p:cNvSpPr/>
          <p:nvPr/>
        </p:nvSpPr>
        <p:spPr>
          <a:xfrm>
            <a:off x="2076995" y="1679311"/>
            <a:ext cx="3238101" cy="4906415"/>
          </a:xfrm>
          <a:prstGeom prst="roundRect">
            <a:avLst/>
          </a:prstGeom>
          <a:ln w="635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2471908" y="451422"/>
            <a:ext cx="2448272" cy="504056"/>
          </a:xfrm>
          <a:prstGeom prst="roundRect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chemeClr val="accent6"/>
                </a:solidFill>
              </a:rPr>
              <a:t>卷积层 </a:t>
            </a:r>
            <a:r>
              <a:rPr lang="en-US" altLang="zh-CN" sz="2000" dirty="0">
                <a:solidFill>
                  <a:schemeClr val="accent6"/>
                </a:solidFill>
              </a:rPr>
              <a:t>+ Pooling</a:t>
            </a:r>
            <a:endParaRPr lang="zh-CN" altLang="en-US" sz="2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0245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输出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4" descr="C:\Users\zero\Desktop\讲习班\tensorflow\image\sentiment\pic\pic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949" y="4994918"/>
            <a:ext cx="37147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圆角矩形 4"/>
          <p:cNvSpPr/>
          <p:nvPr/>
        </p:nvSpPr>
        <p:spPr>
          <a:xfrm>
            <a:off x="1857652" y="2995206"/>
            <a:ext cx="605625" cy="3349087"/>
          </a:xfrm>
          <a:prstGeom prst="roundRect">
            <a:avLst/>
          </a:prstGeom>
          <a:ln w="635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750740" y="2120976"/>
            <a:ext cx="1080120" cy="504056"/>
          </a:xfrm>
          <a:prstGeom prst="roundRect">
            <a:avLst/>
          </a:prstGeom>
          <a:ln w="635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chemeClr val="accent6"/>
                </a:solidFill>
              </a:rPr>
              <a:t>输出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716" y="1295401"/>
            <a:ext cx="5910612" cy="2445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716" y="3886201"/>
            <a:ext cx="5920886" cy="2906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674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 </a:t>
            </a:r>
            <a:r>
              <a:rPr lang="zh-CN" altLang="en-US" dirty="0"/>
              <a:t>和 </a:t>
            </a:r>
            <a:r>
              <a:rPr lang="zh-CN" altLang="en-US" dirty="0" smtClean="0"/>
              <a:t>准确率计算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856" y="1916827"/>
            <a:ext cx="8873998" cy="3938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64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卷积神经网络实践</a:t>
            </a:r>
            <a:r>
              <a:rPr lang="en-US" altLang="zh-CN" dirty="0" smtClean="0"/>
              <a:t>-</a:t>
            </a:r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卷积神经网络模型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卷积神经网络及其接口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卷积操作及其演示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池化操作及其演示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典型卷积架构演示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卷积神经网络在</a:t>
            </a:r>
            <a:r>
              <a:rPr lang="en-US" altLang="zh-CN" dirty="0">
                <a:solidFill>
                  <a:srgbClr val="FF0000"/>
                </a:solidFill>
              </a:rPr>
              <a:t>NLP</a:t>
            </a:r>
            <a:r>
              <a:rPr lang="zh-CN" altLang="en-US" dirty="0">
                <a:solidFill>
                  <a:srgbClr val="FF0000"/>
                </a:solidFill>
              </a:rPr>
              <a:t>中的应用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文本分类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句子的语义分类</a:t>
            </a:r>
          </a:p>
        </p:txBody>
      </p:sp>
    </p:spTree>
    <p:extLst>
      <p:ext uri="{BB962C8B-B14F-4D97-AF65-F5344CB8AC3E}">
        <p14:creationId xmlns:p14="http://schemas.microsoft.com/office/powerpoint/2010/main" val="3406062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卷积神经网络实践</a:t>
            </a:r>
            <a:r>
              <a:rPr lang="en-US" altLang="zh-CN" dirty="0" smtClean="0"/>
              <a:t>-</a:t>
            </a:r>
            <a:r>
              <a:rPr lang="zh-CN" altLang="en-US" dirty="0" smtClean="0"/>
              <a:t>大纲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卷积神经网络模型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/>
              <a:t>卷积神经网络及其接口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卷积操作及其演示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池化操作及其演示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典型卷积架构演示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卷积神经网络在</a:t>
            </a:r>
            <a:r>
              <a:rPr lang="en-US" altLang="zh-CN" dirty="0" smtClean="0"/>
              <a:t>NLP</a:t>
            </a:r>
            <a:r>
              <a:rPr lang="zh-CN" altLang="en-US" dirty="0" smtClean="0"/>
              <a:t>中的应用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文本分类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句子的语义分类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06185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实体关系分类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关系分类是给定句子和两个实体，根据句子表达的内容判断实体间的关系。</a:t>
            </a:r>
          </a:p>
          <a:p>
            <a:pPr lvl="1"/>
            <a:r>
              <a:rPr lang="zh-CN" altLang="en-US" sz="2400" dirty="0"/>
              <a:t>输入：句子，两个实体</a:t>
            </a:r>
            <a:endParaRPr lang="en-US" altLang="zh-CN" sz="2400" dirty="0"/>
          </a:p>
          <a:p>
            <a:pPr lvl="1"/>
            <a:r>
              <a:rPr lang="zh-CN" altLang="en-US" sz="2400" dirty="0"/>
              <a:t>输出：类别</a:t>
            </a:r>
          </a:p>
        </p:txBody>
      </p:sp>
      <p:sp>
        <p:nvSpPr>
          <p:cNvPr id="4" name="矩形 3"/>
          <p:cNvSpPr/>
          <p:nvPr/>
        </p:nvSpPr>
        <p:spPr>
          <a:xfrm>
            <a:off x="2326060" y="3825271"/>
            <a:ext cx="7920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The  </a:t>
            </a:r>
            <a:r>
              <a:rPr lang="en-US" altLang="zh-CN" sz="2800" b="1" dirty="0"/>
              <a:t>[fire]  </a:t>
            </a:r>
            <a:r>
              <a:rPr lang="en-US" altLang="zh-CN" sz="2800" dirty="0"/>
              <a:t>inside WTC was caused by exploding </a:t>
            </a:r>
            <a:r>
              <a:rPr lang="en-US" altLang="zh-CN" sz="2800" b="1" dirty="0"/>
              <a:t>[fuel].</a:t>
            </a:r>
            <a:endParaRPr lang="zh-CN" altLang="en-US" sz="2800" b="1" dirty="0"/>
          </a:p>
        </p:txBody>
      </p:sp>
      <p:sp>
        <p:nvSpPr>
          <p:cNvPr id="5" name="矩形 4"/>
          <p:cNvSpPr/>
          <p:nvPr/>
        </p:nvSpPr>
        <p:spPr>
          <a:xfrm>
            <a:off x="2410218" y="5029200"/>
            <a:ext cx="42001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CN" sz="2800" dirty="0"/>
              <a:t>Relationship: Cause-Effect</a:t>
            </a:r>
          </a:p>
        </p:txBody>
      </p:sp>
    </p:spTree>
    <p:extLst>
      <p:ext uri="{BB962C8B-B14F-4D97-AF65-F5344CB8AC3E}">
        <p14:creationId xmlns:p14="http://schemas.microsoft.com/office/powerpoint/2010/main" val="17855023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分段卷积神经网络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648" y="1600200"/>
            <a:ext cx="8867775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811524" y="6019801"/>
            <a:ext cx="85689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Zeng, D.; Liu, K.; Chen, Y.; and Zhao, J. 2015. Distant supervision for relation extraction via piecewise convolutional neural networks. EMNLP.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76593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考虑句子中词位置信息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1" y="5772151"/>
            <a:ext cx="4505325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648" y="1600200"/>
            <a:ext cx="8867775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6818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分段卷积</a:t>
            </a:r>
            <a:r>
              <a:rPr lang="zh-CN" altLang="en-US" dirty="0" smtClean="0"/>
              <a:t>神经网络：效果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472" y="1600200"/>
            <a:ext cx="6123056" cy="464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92515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分段卷积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b="0" dirty="0" smtClean="0"/>
              <a:t>[…,hired, </a:t>
            </a:r>
            <a:r>
              <a:rPr lang="en-US" altLang="zh-CN" dirty="0" err="1" smtClean="0"/>
              <a:t>Kojo</a:t>
            </a:r>
            <a:r>
              <a:rPr lang="en-US" altLang="zh-CN" dirty="0" smtClean="0"/>
              <a:t> Annan</a:t>
            </a:r>
            <a:r>
              <a:rPr lang="en-US" altLang="zh-CN" b="0" dirty="0" smtClean="0"/>
              <a:t>] </a:t>
            </a:r>
            <a:r>
              <a:rPr lang="en-US" altLang="zh-CN" b="0" dirty="0" smtClean="0">
                <a:sym typeface="Wingdings" panose="05000000000000000000" pitchFamily="2" charset="2"/>
              </a:rPr>
              <a:t> conv1  c1  pooling</a:t>
            </a:r>
          </a:p>
          <a:p>
            <a:r>
              <a:rPr lang="en-US" altLang="zh-CN" b="0" dirty="0" smtClean="0">
                <a:sym typeface="Wingdings" panose="05000000000000000000" pitchFamily="2" charset="2"/>
              </a:rPr>
              <a:t>[,</a:t>
            </a:r>
            <a:r>
              <a:rPr lang="en-US" altLang="zh-CN" b="0" dirty="0" err="1" smtClean="0">
                <a:sym typeface="Wingdings" panose="05000000000000000000" pitchFamily="2" charset="2"/>
              </a:rPr>
              <a:t>the,son,of</a:t>
            </a:r>
            <a:r>
              <a:rPr lang="en-US" altLang="zh-CN" b="0" dirty="0" smtClean="0">
                <a:sym typeface="Wingdings" panose="05000000000000000000" pitchFamily="2" charset="2"/>
              </a:rPr>
              <a:t>] </a:t>
            </a:r>
            <a:r>
              <a:rPr lang="en-US" altLang="zh-CN" b="0" dirty="0">
                <a:sym typeface="Wingdings" panose="05000000000000000000" pitchFamily="2" charset="2"/>
              </a:rPr>
              <a:t> </a:t>
            </a:r>
            <a:r>
              <a:rPr lang="en-US" altLang="zh-CN" b="0" dirty="0" smtClean="0">
                <a:sym typeface="Wingdings" panose="05000000000000000000" pitchFamily="2" charset="2"/>
              </a:rPr>
              <a:t>conv2 </a:t>
            </a:r>
            <a:r>
              <a:rPr lang="en-US" altLang="zh-CN" b="0" dirty="0">
                <a:sym typeface="Wingdings" panose="05000000000000000000" pitchFamily="2" charset="2"/>
              </a:rPr>
              <a:t> </a:t>
            </a:r>
            <a:r>
              <a:rPr lang="en-US" altLang="zh-CN" b="0" dirty="0" smtClean="0">
                <a:sym typeface="Wingdings" panose="05000000000000000000" pitchFamily="2" charset="2"/>
              </a:rPr>
              <a:t>c2 </a:t>
            </a:r>
            <a:r>
              <a:rPr lang="en-US" altLang="zh-CN" b="0" dirty="0">
                <a:sym typeface="Wingdings" panose="05000000000000000000" pitchFamily="2" charset="2"/>
              </a:rPr>
              <a:t> </a:t>
            </a:r>
            <a:r>
              <a:rPr lang="en-US" altLang="zh-CN" b="0" dirty="0" smtClean="0">
                <a:sym typeface="Wingdings" panose="05000000000000000000" pitchFamily="2" charset="2"/>
              </a:rPr>
              <a:t>pooling</a:t>
            </a:r>
          </a:p>
          <a:p>
            <a:r>
              <a:rPr lang="en-US" altLang="zh-CN" b="0" dirty="0" smtClean="0">
                <a:sym typeface="Wingdings" panose="05000000000000000000" pitchFamily="2" charset="2"/>
              </a:rPr>
              <a:t>[Kofi Annan, in,…]  conv3 </a:t>
            </a:r>
            <a:r>
              <a:rPr lang="en-US" altLang="zh-CN" b="0" dirty="0">
                <a:sym typeface="Wingdings" panose="05000000000000000000" pitchFamily="2" charset="2"/>
              </a:rPr>
              <a:t> </a:t>
            </a:r>
            <a:r>
              <a:rPr lang="en-US" altLang="zh-CN" b="0" dirty="0" smtClean="0">
                <a:sym typeface="Wingdings" panose="05000000000000000000" pitchFamily="2" charset="2"/>
              </a:rPr>
              <a:t>c3 </a:t>
            </a:r>
            <a:r>
              <a:rPr lang="en-US" altLang="zh-CN" b="0" dirty="0">
                <a:sym typeface="Wingdings" panose="05000000000000000000" pitchFamily="2" charset="2"/>
              </a:rPr>
              <a:t> pooling</a:t>
            </a:r>
          </a:p>
          <a:p>
            <a:endParaRPr lang="en-US" altLang="zh-CN" b="0" dirty="0" smtClean="0">
              <a:sym typeface="Wingdings" panose="05000000000000000000" pitchFamily="2" charset="2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1524001"/>
            <a:ext cx="7420831" cy="3363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92423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卷积实践的问题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b="0" dirty="0" smtClean="0"/>
          </a:p>
          <a:p>
            <a:endParaRPr lang="en-US" altLang="zh-CN" b="0" dirty="0"/>
          </a:p>
          <a:p>
            <a:endParaRPr lang="en-US" altLang="zh-CN" b="0" dirty="0" smtClean="0"/>
          </a:p>
          <a:p>
            <a:endParaRPr lang="en-US" altLang="zh-CN" b="0" dirty="0"/>
          </a:p>
          <a:p>
            <a:endParaRPr lang="en-US" altLang="zh-CN" b="0" dirty="0" smtClean="0"/>
          </a:p>
          <a:p>
            <a:r>
              <a:rPr lang="en-US" altLang="zh-CN" b="0" dirty="0" smtClean="0"/>
              <a:t>Batching</a:t>
            </a:r>
            <a:r>
              <a:rPr lang="zh-CN" altLang="en-US" b="0" dirty="0" smtClean="0"/>
              <a:t>多个句子：加</a:t>
            </a:r>
            <a:r>
              <a:rPr lang="en-US" altLang="zh-CN" b="0" dirty="0" smtClean="0"/>
              <a:t>PAD</a:t>
            </a:r>
          </a:p>
          <a:p>
            <a:pPr lvl="1"/>
            <a:r>
              <a:rPr lang="zh-CN" altLang="en-US" b="0" dirty="0" smtClean="0"/>
              <a:t>全</a:t>
            </a:r>
            <a:r>
              <a:rPr lang="en-US" altLang="zh-CN" b="0" dirty="0" smtClean="0"/>
              <a:t>0</a:t>
            </a:r>
            <a:r>
              <a:rPr lang="zh-CN" altLang="en-US" b="0" dirty="0" smtClean="0"/>
              <a:t>向量</a:t>
            </a:r>
            <a:endParaRPr lang="en-US" altLang="zh-CN" b="0" dirty="0" smtClean="0"/>
          </a:p>
          <a:p>
            <a:pPr lvl="1"/>
            <a:r>
              <a:rPr lang="zh-CN" altLang="en-US" dirty="0" smtClean="0"/>
              <a:t>可变参数，理论有影响，实际影响不大，可作为偏置</a:t>
            </a:r>
            <a:endParaRPr lang="en-US" altLang="zh-CN" b="0" dirty="0"/>
          </a:p>
          <a:p>
            <a:endParaRPr lang="zh-CN" altLang="en-US" b="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313679"/>
            <a:ext cx="5638800" cy="255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777447" y="5232565"/>
            <a:ext cx="6172200" cy="27699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in_inputs[ind] = ids + [PAD_ID] * (max_seq_len - </a:t>
            </a:r>
            <a:r>
              <a:rPr lang="zh-CN" altLang="zh-CN" sz="1200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len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(ids)) </a:t>
            </a:r>
            <a:r>
              <a:rPr lang="zh-CN" altLang="zh-CN" sz="1200" dirty="0">
                <a:solidFill>
                  <a:srgbClr val="808080"/>
                </a:solidFill>
                <a:latin typeface="Arial Unicode MS" panose="020B0604020202020204" pitchFamily="34" charset="-122"/>
                <a:ea typeface="Source Code Pro"/>
              </a:rPr>
              <a:t># </a:t>
            </a:r>
            <a:r>
              <a:rPr lang="zh-CN" altLang="zh-CN" sz="12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词个数长度不够，则补固定值</a:t>
            </a:r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705528" y="5595737"/>
            <a:ext cx="6629400" cy="12003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808080"/>
                </a:solidFill>
                <a:latin typeface="Arial Unicode MS" panose="020B0604020202020204" pitchFamily="34" charset="-122"/>
                <a:ea typeface="Source Code Pro"/>
              </a:rPr>
              <a:t># </a:t>
            </a:r>
            <a:r>
              <a:rPr lang="zh-CN" altLang="zh-CN" sz="12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定义词向量</a:t>
            </a:r>
            <a:br>
              <a:rPr lang="zh-CN" altLang="zh-CN" sz="1200" dirty="0">
                <a:solidFill>
                  <a:srgbClr val="80808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zero_embeddings = tf.Variable(tf.zeros([</a:t>
            </a: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embedding_size])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trainable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</a:t>
            </a:r>
            <a:r>
              <a:rPr lang="zh-CN" altLang="zh-CN" sz="1200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False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word_embeddings = tf.Variable(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    tf.random_uniform([vocab_size-</a:t>
            </a: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embedding_size]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-</a:t>
            </a: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1.0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1.0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</a:t>
            </a:r>
            <a:b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    </a:t>
            </a:r>
            <a:r>
              <a:rPr lang="zh-CN" altLang="zh-CN" sz="12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name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</a:t>
            </a:r>
            <a:r>
              <a:rPr lang="zh-CN" altLang="zh-CN" sz="12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"word_embedding"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b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200" dirty="0">
                <a:solidFill>
                  <a:srgbClr val="94558D"/>
                </a:solidFill>
                <a:latin typeface="Arial Unicode MS" panose="020B0604020202020204" pitchFamily="34" charset="-122"/>
                <a:ea typeface="Source Code Pro"/>
              </a:rPr>
              <a:t>self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.embeddings = tf.concat([zero_embeddings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word_embeddings]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0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name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</a:t>
            </a:r>
            <a:r>
              <a:rPr lang="zh-CN" altLang="zh-CN" sz="12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"embedding"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6749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卷积实践的问题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4374" y="2133600"/>
            <a:ext cx="8458200" cy="4724400"/>
          </a:xfrm>
        </p:spPr>
        <p:txBody>
          <a:bodyPr>
            <a:normAutofit lnSpcReduction="10000"/>
          </a:bodyPr>
          <a:lstStyle/>
          <a:p>
            <a:endParaRPr lang="en-US" altLang="zh-CN" b="0" dirty="0" smtClean="0"/>
          </a:p>
          <a:p>
            <a:endParaRPr lang="en-US" altLang="zh-CN" b="0" dirty="0"/>
          </a:p>
          <a:p>
            <a:endParaRPr lang="en-US" altLang="zh-CN" b="0" dirty="0" smtClean="0"/>
          </a:p>
          <a:p>
            <a:endParaRPr lang="en-US" altLang="zh-CN" b="0" dirty="0"/>
          </a:p>
          <a:p>
            <a:endParaRPr lang="en-US" altLang="zh-CN" b="0" dirty="0" smtClean="0"/>
          </a:p>
          <a:p>
            <a:endParaRPr lang="en-US" altLang="zh-CN" b="0" dirty="0"/>
          </a:p>
          <a:p>
            <a:r>
              <a:rPr lang="en-US" altLang="zh-CN" b="0" dirty="0" smtClean="0"/>
              <a:t>Batching</a:t>
            </a:r>
            <a:r>
              <a:rPr lang="zh-CN" altLang="en-US" b="0" dirty="0" smtClean="0"/>
              <a:t>处理可变长度的句子</a:t>
            </a:r>
            <a:endParaRPr lang="en-US" altLang="zh-CN" b="0" dirty="0" smtClean="0"/>
          </a:p>
          <a:p>
            <a:pPr lvl="1"/>
            <a:r>
              <a:rPr lang="zh-CN" altLang="en-US" b="0" dirty="0" smtClean="0"/>
              <a:t>加</a:t>
            </a:r>
            <a:r>
              <a:rPr lang="en-US" altLang="zh-CN" dirty="0"/>
              <a:t>M</a:t>
            </a:r>
            <a:r>
              <a:rPr lang="en-US" altLang="zh-CN" b="0" dirty="0" smtClean="0"/>
              <a:t>ask</a:t>
            </a:r>
            <a:r>
              <a:rPr lang="zh-CN" altLang="en-US" b="0" dirty="0" smtClean="0"/>
              <a:t>，乘以</a:t>
            </a:r>
            <a:r>
              <a:rPr lang="en-US" altLang="zh-CN" dirty="0" smtClean="0"/>
              <a:t>[0,…,1]</a:t>
            </a:r>
            <a:r>
              <a:rPr lang="zh-CN" altLang="en-US" dirty="0" smtClean="0"/>
              <a:t>向量</a:t>
            </a:r>
            <a:r>
              <a:rPr lang="en-US" altLang="zh-CN" dirty="0" smtClean="0"/>
              <a:t>/</a:t>
            </a:r>
            <a:r>
              <a:rPr lang="zh-CN" altLang="en-US" dirty="0" smtClean="0"/>
              <a:t>矩阵</a:t>
            </a:r>
            <a:endParaRPr lang="en-US" altLang="zh-CN" dirty="0" smtClean="0"/>
          </a:p>
          <a:p>
            <a:pPr lvl="1"/>
            <a:r>
              <a:rPr lang="zh-CN" altLang="en-US" b="0" dirty="0" smtClean="0"/>
              <a:t>还是需要与激活函数和</a:t>
            </a:r>
            <a:r>
              <a:rPr lang="en-US" altLang="zh-CN" dirty="0" smtClean="0"/>
              <a:t>Pooling</a:t>
            </a:r>
            <a:r>
              <a:rPr lang="zh-CN" altLang="en-US" dirty="0" smtClean="0"/>
              <a:t>方法配合使用，比如</a:t>
            </a:r>
            <a:r>
              <a:rPr lang="en-US" altLang="zh-CN" dirty="0" err="1" smtClean="0"/>
              <a:t>ReLU</a:t>
            </a:r>
            <a:r>
              <a:rPr lang="zh-CN" altLang="en-US" dirty="0" smtClean="0"/>
              <a:t>激活函数与</a:t>
            </a:r>
            <a:r>
              <a:rPr lang="en-US" altLang="zh-CN" dirty="0" err="1" smtClean="0"/>
              <a:t>max_pool</a:t>
            </a:r>
            <a:endParaRPr lang="en-US" altLang="zh-CN" dirty="0"/>
          </a:p>
          <a:p>
            <a:pPr lvl="1"/>
            <a:r>
              <a:rPr lang="en-US" altLang="zh-CN" dirty="0" err="1" smtClean="0"/>
              <a:t>ave_pool</a:t>
            </a:r>
            <a:r>
              <a:rPr lang="zh-CN" altLang="en-US" dirty="0" smtClean="0"/>
              <a:t>如何处理？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非</a:t>
            </a:r>
            <a:r>
              <a:rPr lang="en-US" altLang="zh-CN" dirty="0" err="1" smtClean="0"/>
              <a:t>relu</a:t>
            </a:r>
            <a:r>
              <a:rPr lang="zh-CN" altLang="en-US" dirty="0" smtClean="0"/>
              <a:t>激活函数如何处理？</a:t>
            </a:r>
            <a:endParaRPr lang="en-US" altLang="zh-CN" dirty="0" smtClean="0"/>
          </a:p>
          <a:p>
            <a:pPr lvl="1"/>
            <a:endParaRPr lang="en-US" altLang="zh-CN" b="0" dirty="0" smtClean="0"/>
          </a:p>
          <a:p>
            <a:endParaRPr lang="zh-CN" altLang="en-US" b="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074" y="1690688"/>
            <a:ext cx="5638800" cy="255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6650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分段卷积的实践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b="0" dirty="0" smtClean="0"/>
              <a:t>输入</a:t>
            </a:r>
            <a:r>
              <a:rPr lang="en-US" altLang="zh-CN" b="0" dirty="0" smtClean="0"/>
              <a:t>Mask</a:t>
            </a:r>
            <a:r>
              <a:rPr lang="zh-CN" altLang="en-US" b="0" dirty="0" smtClean="0"/>
              <a:t>张量</a:t>
            </a:r>
            <a:endParaRPr lang="en-US" altLang="zh-CN" b="0" dirty="0" smtClean="0"/>
          </a:p>
          <a:p>
            <a:endParaRPr lang="en-US" altLang="zh-CN" b="0" dirty="0"/>
          </a:p>
          <a:p>
            <a:endParaRPr lang="en-US" altLang="zh-CN" b="0" dirty="0" smtClean="0"/>
          </a:p>
          <a:p>
            <a:r>
              <a:rPr lang="zh-CN" altLang="en-US" b="0" dirty="0" smtClean="0"/>
              <a:t>构建</a:t>
            </a:r>
            <a:r>
              <a:rPr lang="en-US" altLang="zh-CN" b="0" dirty="0" smtClean="0"/>
              <a:t>3</a:t>
            </a:r>
            <a:r>
              <a:rPr lang="zh-CN" altLang="en-US" b="0" dirty="0" smtClean="0"/>
              <a:t>个卷积</a:t>
            </a:r>
            <a:endParaRPr lang="en-US" altLang="zh-CN" b="0" dirty="0" smtClean="0"/>
          </a:p>
          <a:p>
            <a:pPr lvl="1"/>
            <a:r>
              <a:rPr lang="zh-CN" altLang="en-US" dirty="0" smtClean="0"/>
              <a:t>方法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：先全部卷积，复制</a:t>
            </a:r>
            <a:r>
              <a:rPr lang="en-US" altLang="zh-CN" dirty="0" smtClean="0"/>
              <a:t>3</a:t>
            </a:r>
            <a:r>
              <a:rPr lang="zh-CN" altLang="en-US" dirty="0" smtClean="0"/>
              <a:t>份，分别进行</a:t>
            </a:r>
            <a:r>
              <a:rPr lang="en-US" altLang="zh-CN" dirty="0" smtClean="0"/>
              <a:t>pooling</a:t>
            </a:r>
          </a:p>
          <a:p>
            <a:pPr lvl="1"/>
            <a:r>
              <a:rPr lang="zh-CN" altLang="en-US" dirty="0" smtClean="0"/>
              <a:t>方法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：独立</a:t>
            </a:r>
            <a:r>
              <a:rPr lang="zh-CN" altLang="en-US" dirty="0"/>
              <a:t>卷积，分别进行</a:t>
            </a:r>
            <a:r>
              <a:rPr lang="en-US" altLang="zh-CN" dirty="0" smtClean="0"/>
              <a:t>pooling</a:t>
            </a:r>
          </a:p>
          <a:p>
            <a:endParaRPr lang="en-US" altLang="zh-CN" dirty="0"/>
          </a:p>
          <a:p>
            <a:r>
              <a:rPr lang="en-US" altLang="zh-CN" b="0" dirty="0">
                <a:solidFill>
                  <a:srgbClr val="FF0000"/>
                </a:solidFill>
              </a:rPr>
              <a:t>hired, </a:t>
            </a:r>
            <a:r>
              <a:rPr lang="en-US" altLang="zh-CN" dirty="0" err="1">
                <a:solidFill>
                  <a:srgbClr val="FF0000"/>
                </a:solidFill>
              </a:rPr>
              <a:t>Kojo</a:t>
            </a:r>
            <a:r>
              <a:rPr lang="en-US" altLang="zh-CN" dirty="0">
                <a:solidFill>
                  <a:srgbClr val="FF0000"/>
                </a:solidFill>
              </a:rPr>
              <a:t> Annan</a:t>
            </a:r>
            <a:r>
              <a:rPr lang="en-US" altLang="zh-CN" b="0" dirty="0" smtClean="0"/>
              <a:t>, </a:t>
            </a:r>
            <a:r>
              <a:rPr lang="en-US" altLang="zh-CN" b="0" dirty="0" smtClean="0">
                <a:solidFill>
                  <a:srgbClr val="0000FF"/>
                </a:solidFill>
              </a:rPr>
              <a:t>the, son, of</a:t>
            </a:r>
            <a:r>
              <a:rPr lang="en-US" altLang="zh-CN" b="0" dirty="0"/>
              <a:t>, </a:t>
            </a:r>
            <a:r>
              <a:rPr lang="en-US" altLang="zh-CN" dirty="0">
                <a:solidFill>
                  <a:srgbClr val="338800"/>
                </a:solidFill>
              </a:rPr>
              <a:t>Kofi Annan</a:t>
            </a:r>
            <a:r>
              <a:rPr lang="en-US" altLang="zh-CN" b="0" dirty="0">
                <a:solidFill>
                  <a:srgbClr val="338800"/>
                </a:solidFill>
              </a:rPr>
              <a:t>, in</a:t>
            </a:r>
            <a:endParaRPr lang="en-US" altLang="zh-CN" b="0" dirty="0" smtClean="0">
              <a:solidFill>
                <a:srgbClr val="338800"/>
              </a:solidFill>
            </a:endParaRPr>
          </a:p>
          <a:p>
            <a:r>
              <a:rPr lang="en-US" altLang="zh-CN" b="0" dirty="0" smtClean="0"/>
              <a:t>[[1, 1, 0, 0, 0, 0, 0],</a:t>
            </a:r>
          </a:p>
          <a:p>
            <a:pPr marL="0" indent="0">
              <a:buNone/>
            </a:pPr>
            <a:r>
              <a:rPr lang="en-US" altLang="zh-CN" b="0" dirty="0"/>
              <a:t> </a:t>
            </a:r>
            <a:r>
              <a:rPr lang="en-US" altLang="zh-CN" b="0" dirty="0" smtClean="0"/>
              <a:t>    [0, 0, 1, 1, 1, </a:t>
            </a:r>
            <a:r>
              <a:rPr lang="en-US" altLang="zh-CN" b="0" dirty="0"/>
              <a:t>0, 0</a:t>
            </a:r>
            <a:r>
              <a:rPr lang="en-US" altLang="zh-CN" b="0" dirty="0" smtClean="0"/>
              <a:t>],</a:t>
            </a:r>
          </a:p>
          <a:p>
            <a:pPr marL="0" indent="0">
              <a:buNone/>
            </a:pPr>
            <a:r>
              <a:rPr lang="en-US" altLang="zh-CN" b="0" dirty="0"/>
              <a:t> </a:t>
            </a:r>
            <a:r>
              <a:rPr lang="en-US" altLang="zh-CN" b="0" dirty="0" smtClean="0"/>
              <a:t>    [0, 0, </a:t>
            </a:r>
            <a:r>
              <a:rPr lang="en-US" altLang="zh-CN" b="0" dirty="0"/>
              <a:t>0, 0, 0, </a:t>
            </a:r>
            <a:r>
              <a:rPr lang="en-US" altLang="zh-CN" b="0" dirty="0" smtClean="0"/>
              <a:t>1, 1]]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b="0" dirty="0"/>
          </a:p>
          <a:p>
            <a:endParaRPr lang="en-US" altLang="zh-CN" b="0" dirty="0" smtClean="0"/>
          </a:p>
          <a:p>
            <a:endParaRPr lang="zh-CN" altLang="en-US" b="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256922" y="2425461"/>
            <a:ext cx="6027506" cy="27699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94558D"/>
                </a:solidFill>
                <a:latin typeface="Arial Unicode MS" panose="020B0604020202020204" pitchFamily="34" charset="-122"/>
                <a:ea typeface="Source Code Pro"/>
              </a:rPr>
              <a:t>self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.sent_pinds = tf.placeholder(tf.float32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[</a:t>
            </a:r>
            <a:r>
              <a:rPr lang="zh-CN" altLang="zh-CN" sz="12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3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94558D"/>
                </a:solidFill>
                <a:latin typeface="Arial Unicode MS" panose="020B0604020202020204" pitchFamily="34" charset="-122"/>
                <a:ea typeface="Source Code Pro"/>
              </a:rPr>
              <a:t>self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.max_sent_len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8888C6"/>
                </a:solidFill>
                <a:latin typeface="Arial Unicode MS" panose="020B0604020202020204" pitchFamily="34" charset="-122"/>
                <a:ea typeface="Source Code Pro"/>
              </a:rPr>
              <a:t>None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]</a:t>
            </a:r>
            <a:r>
              <a:rPr lang="zh-CN" altLang="zh-CN" sz="12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2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'parts_indexs'</a:t>
            </a:r>
            <a:r>
              <a:rPr lang="zh-CN" altLang="zh-CN" sz="12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endParaRPr lang="zh-CN" altLang="zh-CN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3475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分段卷积的实践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86000" y="1600201"/>
            <a:ext cx="8001000" cy="477053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head_inds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mid_inds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tail_inds = tf.unstack(</a:t>
            </a:r>
            <a:r>
              <a:rPr lang="zh-CN" altLang="zh-CN" sz="1600" dirty="0">
                <a:solidFill>
                  <a:srgbClr val="94558D"/>
                </a:solidFill>
                <a:latin typeface="Arial Unicode MS" panose="020B0604020202020204" pitchFamily="34" charset="-122"/>
                <a:ea typeface="Source Code Pro"/>
              </a:rPr>
              <a:t>self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.sent_pinds) </a:t>
            </a:r>
            <a:r>
              <a:rPr lang="zh-CN" altLang="zh-CN" sz="1600" dirty="0">
                <a:solidFill>
                  <a:srgbClr val="808080"/>
                </a:solidFill>
                <a:latin typeface="Arial Unicode MS" panose="020B0604020202020204" pitchFamily="34" charset="-122"/>
                <a:ea typeface="Source Code Pro"/>
              </a:rPr>
              <a:t># 3</a:t>
            </a:r>
            <a:r>
              <a:rPr lang="zh-CN" altLang="zh-CN" sz="1600" dirty="0">
                <a:solidFill>
                  <a:srgbClr val="808080"/>
                </a:solidFill>
                <a:latin typeface="宋体" panose="02010600030101010101" pitchFamily="2" charset="-122"/>
              </a:rPr>
              <a:t>个</a:t>
            </a:r>
            <a:r>
              <a:rPr lang="zh-CN" altLang="zh-CN" sz="1600" dirty="0">
                <a:solidFill>
                  <a:srgbClr val="808080"/>
                </a:solidFill>
                <a:latin typeface="Arial Unicode MS" panose="020B0604020202020204" pitchFamily="34" charset="-122"/>
                <a:ea typeface="Source Code Pro"/>
              </a:rPr>
              <a:t>[seq, batch]</a:t>
            </a:r>
            <a:br>
              <a:rPr lang="zh-CN" altLang="zh-CN" sz="1600" dirty="0">
                <a:solidFill>
                  <a:srgbClr val="808080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600" dirty="0">
                <a:solidFill>
                  <a:srgbClr val="808080"/>
                </a:solidFill>
                <a:latin typeface="Arial Unicode MS" panose="020B0604020202020204" pitchFamily="34" charset="-122"/>
                <a:ea typeface="Source Code Pro"/>
              </a:rPr>
              <a:t/>
            </a:r>
            <a:br>
              <a:rPr lang="zh-CN" altLang="zh-CN" sz="1600" dirty="0">
                <a:solidFill>
                  <a:srgbClr val="808080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hidden1 = hidden * head_inds </a:t>
            </a:r>
            <a:r>
              <a:rPr lang="zh-CN" altLang="zh-CN" sz="1600" dirty="0">
                <a:solidFill>
                  <a:srgbClr val="808080"/>
                </a:solidFill>
                <a:latin typeface="Arial Unicode MS" panose="020B0604020202020204" pitchFamily="34" charset="-122"/>
                <a:ea typeface="Source Code Pro"/>
              </a:rPr>
              <a:t># [1, fil_size, seq, batch]</a:t>
            </a:r>
            <a:br>
              <a:rPr lang="zh-CN" altLang="zh-CN" sz="1600" dirty="0">
                <a:solidFill>
                  <a:srgbClr val="808080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hidden2 = hidden * mid_inds</a:t>
            </a:r>
            <a:b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hidden3 = hidden * tail_inds</a:t>
            </a:r>
            <a:b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/>
            </a:r>
            <a:b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hidden1 = tf.transpose(hidden1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[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3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2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0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])</a:t>
            </a:r>
            <a:b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hidden2 = tf.transpose(hidden2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[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3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2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0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])</a:t>
            </a:r>
            <a:b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hidden3 = tf.transpose(hidden3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[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3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2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0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])</a:t>
            </a:r>
            <a:b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/>
            </a:r>
            <a:b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pooled1 = tf.nn.max_pool(hidden1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ksize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=[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94558D"/>
                </a:solidFill>
                <a:latin typeface="Arial Unicode MS" panose="020B0604020202020204" pitchFamily="34" charset="-122"/>
                <a:ea typeface="Source Code Pro"/>
              </a:rPr>
              <a:t>self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.max_sent_len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]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</a:t>
            </a:r>
            <a:b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                         </a:t>
            </a:r>
            <a:r>
              <a:rPr lang="zh-CN" altLang="zh-CN" sz="16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strides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=[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94558D"/>
                </a:solidFill>
                <a:latin typeface="Arial Unicode MS" panose="020B0604020202020204" pitchFamily="34" charset="-122"/>
                <a:ea typeface="Source Code Pro"/>
              </a:rPr>
              <a:t>self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.max_sent_len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]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</a:t>
            </a:r>
            <a:b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                         </a:t>
            </a:r>
            <a:r>
              <a:rPr lang="zh-CN" altLang="zh-CN" sz="16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padding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</a:t>
            </a:r>
            <a:r>
              <a:rPr lang="zh-CN" altLang="zh-CN" sz="16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'SAME'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name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</a:t>
            </a:r>
            <a:r>
              <a:rPr lang="zh-CN" altLang="zh-CN" sz="16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"pool_1"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b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pooled2 = tf.nn.max_pool(hidden2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ksize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=[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94558D"/>
                </a:solidFill>
                <a:latin typeface="Arial Unicode MS" panose="020B0604020202020204" pitchFamily="34" charset="-122"/>
                <a:ea typeface="Source Code Pro"/>
              </a:rPr>
              <a:t>self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.max_sent_len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]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</a:t>
            </a:r>
            <a:b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                         </a:t>
            </a:r>
            <a:r>
              <a:rPr lang="zh-CN" altLang="zh-CN" sz="16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strides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=[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94558D"/>
                </a:solidFill>
                <a:latin typeface="Arial Unicode MS" panose="020B0604020202020204" pitchFamily="34" charset="-122"/>
                <a:ea typeface="Source Code Pro"/>
              </a:rPr>
              <a:t>self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.max_sent_len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]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</a:t>
            </a:r>
            <a:b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                         </a:t>
            </a:r>
            <a:r>
              <a:rPr lang="zh-CN" altLang="zh-CN" sz="16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padding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</a:t>
            </a:r>
            <a:r>
              <a:rPr lang="zh-CN" altLang="zh-CN" sz="16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'SAME'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name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</a:t>
            </a:r>
            <a:r>
              <a:rPr lang="zh-CN" altLang="zh-CN" sz="16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"pool_2"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b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pooled3 = tf.nn.max_pool(hidden3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ksize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=[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94558D"/>
                </a:solidFill>
                <a:latin typeface="Arial Unicode MS" panose="020B0604020202020204" pitchFamily="34" charset="-122"/>
                <a:ea typeface="Source Code Pro"/>
              </a:rPr>
              <a:t>self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.max_sent_len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]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</a:t>
            </a:r>
            <a:b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                         </a:t>
            </a:r>
            <a:r>
              <a:rPr lang="zh-CN" altLang="zh-CN" sz="16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strides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=[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94558D"/>
                </a:solidFill>
                <a:latin typeface="Arial Unicode MS" panose="020B0604020202020204" pitchFamily="34" charset="-122"/>
                <a:ea typeface="Source Code Pro"/>
              </a:rPr>
              <a:t>self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.max_sent_len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6897BB"/>
                </a:solidFill>
                <a:latin typeface="Arial Unicode MS" panose="020B0604020202020204" pitchFamily="34" charset="-122"/>
                <a:ea typeface="Source Code Pro"/>
              </a:rPr>
              <a:t>1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]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</a:t>
            </a:r>
            <a:b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</a:b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                         </a:t>
            </a:r>
            <a:r>
              <a:rPr lang="zh-CN" altLang="zh-CN" sz="16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padding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</a:t>
            </a:r>
            <a:r>
              <a:rPr lang="zh-CN" altLang="zh-CN" sz="16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'SAME'</a:t>
            </a:r>
            <a:r>
              <a:rPr lang="zh-CN" altLang="zh-CN" sz="1600" dirty="0">
                <a:solidFill>
                  <a:srgbClr val="CC7832"/>
                </a:solidFill>
                <a:latin typeface="Arial Unicode MS" panose="020B0604020202020204" pitchFamily="34" charset="-122"/>
                <a:ea typeface="Source Code Pro"/>
              </a:rPr>
              <a:t>, </a:t>
            </a:r>
            <a:r>
              <a:rPr lang="zh-CN" altLang="zh-CN" sz="1600" dirty="0">
                <a:solidFill>
                  <a:srgbClr val="AA4926"/>
                </a:solidFill>
                <a:latin typeface="Arial Unicode MS" panose="020B0604020202020204" pitchFamily="34" charset="-122"/>
                <a:ea typeface="Source Code Pro"/>
              </a:rPr>
              <a:t>name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=</a:t>
            </a:r>
            <a:r>
              <a:rPr lang="zh-CN" altLang="zh-CN" sz="1600" dirty="0">
                <a:solidFill>
                  <a:srgbClr val="A5C261"/>
                </a:solidFill>
                <a:latin typeface="Arial Unicode MS" panose="020B0604020202020204" pitchFamily="34" charset="-122"/>
                <a:ea typeface="Source Code Pro"/>
              </a:rPr>
              <a:t>"pool_3"</a:t>
            </a:r>
            <a:r>
              <a:rPr lang="zh-CN" altLang="zh-CN" sz="1600" dirty="0">
                <a:solidFill>
                  <a:srgbClr val="A9B7C6"/>
                </a:solidFill>
                <a:latin typeface="Arial Unicode MS" panose="020B0604020202020204" pitchFamily="34" charset="-122"/>
                <a:ea typeface="Source Code Pro"/>
              </a:rPr>
              <a:t>)</a:t>
            </a:r>
            <a:endParaRPr lang="zh-CN" altLang="zh-CN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7109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总结：调</a:t>
            </a:r>
            <a:r>
              <a:rPr lang="zh-CN" altLang="en-US" dirty="0"/>
              <a:t>参技巧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5966" y="1914975"/>
            <a:ext cx="8458200" cy="4114800"/>
          </a:xfrm>
        </p:spPr>
        <p:txBody>
          <a:bodyPr/>
          <a:lstStyle/>
          <a:p>
            <a:r>
              <a:rPr lang="zh-CN" altLang="en-US" dirty="0"/>
              <a:t>池化层的池化方法和形状大小</a:t>
            </a:r>
            <a:endParaRPr lang="en-US" altLang="zh-CN" dirty="0"/>
          </a:p>
          <a:p>
            <a:r>
              <a:rPr lang="zh-CN" altLang="en-US" dirty="0"/>
              <a:t>网络结构</a:t>
            </a:r>
            <a:endParaRPr lang="en-US" altLang="zh-CN" dirty="0"/>
          </a:p>
          <a:p>
            <a:r>
              <a:rPr lang="zh-CN" altLang="en-US" dirty="0"/>
              <a:t>激活函数</a:t>
            </a:r>
            <a:endParaRPr lang="en-US" altLang="zh-CN" dirty="0"/>
          </a:p>
          <a:p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r>
              <a:rPr lang="zh-CN" altLang="en-US" dirty="0"/>
              <a:t>的数量</a:t>
            </a:r>
            <a:endParaRPr lang="en-US" altLang="zh-CN" dirty="0"/>
          </a:p>
          <a:p>
            <a:r>
              <a:rPr lang="zh-CN" altLang="en-US" dirty="0"/>
              <a:t>卷积核大小</a:t>
            </a:r>
            <a:endParaRPr lang="en-US" altLang="zh-CN" dirty="0"/>
          </a:p>
          <a:p>
            <a:r>
              <a:rPr lang="zh-CN" altLang="en-US" dirty="0"/>
              <a:t>初始化</a:t>
            </a:r>
            <a:endParaRPr lang="en-US" altLang="zh-CN" dirty="0"/>
          </a:p>
          <a:p>
            <a:pPr lvl="1"/>
            <a:r>
              <a:rPr lang="zh-CN" altLang="en-US" dirty="0"/>
              <a:t>随机初始化数据</a:t>
            </a:r>
            <a:endParaRPr lang="en-US" altLang="zh-CN" dirty="0"/>
          </a:p>
          <a:p>
            <a:pPr lvl="1"/>
            <a:r>
              <a:rPr lang="zh-CN" altLang="en-US" dirty="0"/>
              <a:t>预训练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内容占位符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87" y="4002478"/>
            <a:ext cx="8418027" cy="2133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27841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776752"/>
            <a:ext cx="8860276" cy="42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769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总结：卷积神经网络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55476"/>
            <a:ext cx="8458200" cy="4114800"/>
          </a:xfrm>
        </p:spPr>
        <p:txBody>
          <a:bodyPr/>
          <a:lstStyle/>
          <a:p>
            <a:r>
              <a:rPr lang="zh-CN" altLang="en-US" b="0" dirty="0"/>
              <a:t>卷积</a:t>
            </a:r>
            <a:r>
              <a:rPr lang="zh-CN" altLang="en-US" b="0" dirty="0" smtClean="0"/>
              <a:t>操作</a:t>
            </a:r>
            <a:endParaRPr lang="en-US" altLang="zh-CN" b="0" dirty="0" smtClean="0"/>
          </a:p>
          <a:p>
            <a:endParaRPr lang="en-US" altLang="zh-CN" b="0" dirty="0" smtClean="0"/>
          </a:p>
          <a:p>
            <a:endParaRPr lang="en-US" altLang="zh-CN" b="0" dirty="0" smtClean="0"/>
          </a:p>
          <a:p>
            <a:endParaRPr lang="en-US" altLang="zh-CN" b="0" dirty="0"/>
          </a:p>
          <a:p>
            <a:endParaRPr lang="en-US" altLang="zh-CN" b="0" dirty="0" smtClean="0"/>
          </a:p>
          <a:p>
            <a:r>
              <a:rPr lang="zh-CN" altLang="en-US" b="0" dirty="0" smtClean="0"/>
              <a:t>池化操作</a:t>
            </a:r>
            <a:endParaRPr lang="zh-CN" altLang="en-US" b="0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088" y="4856271"/>
            <a:ext cx="5879471" cy="107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088" y="2340636"/>
            <a:ext cx="6546152" cy="118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72348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08538" y="2259624"/>
            <a:ext cx="10515600" cy="1796196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dirty="0" smtClean="0"/>
              <a:t>谢谢！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QA!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270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Feed Forward Neural Networks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366989"/>
            <a:ext cx="4287334" cy="28421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242923" y="3326375"/>
            <a:ext cx="2940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不同层之间各个神经元之间存在链接，权重矩阵参数非常多，训练效率低下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562601" y="549476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参数个数算一算</a:t>
            </a:r>
          </a:p>
        </p:txBody>
      </p:sp>
    </p:spTree>
    <p:extLst>
      <p:ext uri="{BB962C8B-B14F-4D97-AF65-F5344CB8AC3E}">
        <p14:creationId xmlns:p14="http://schemas.microsoft.com/office/powerpoint/2010/main" val="26358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57400" y="1752600"/>
            <a:ext cx="8458200" cy="41148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b="0" dirty="0"/>
              <a:t>Convolutional Neural Network</a:t>
            </a:r>
            <a:r>
              <a:rPr lang="zh-CN" altLang="en-US" b="0" dirty="0"/>
              <a:t>是一种前馈神经网络。</a:t>
            </a:r>
            <a:endParaRPr lang="en-US" altLang="zh-CN" b="0" dirty="0"/>
          </a:p>
          <a:p>
            <a:pPr>
              <a:lnSpc>
                <a:spcPct val="150000"/>
              </a:lnSpc>
            </a:pPr>
            <a:r>
              <a:rPr lang="zh-CN" altLang="en-US" b="0" dirty="0"/>
              <a:t>卷积神经网络是受生物学上感受野</a:t>
            </a:r>
            <a:r>
              <a:rPr lang="en-US" altLang="zh-CN" b="0" dirty="0"/>
              <a:t>(Receptive Field)</a:t>
            </a:r>
            <a:r>
              <a:rPr lang="zh-CN" altLang="en-US" b="0" dirty="0"/>
              <a:t> 的机制而提出的。</a:t>
            </a:r>
            <a:endParaRPr lang="en-US" altLang="zh-CN" b="0" dirty="0"/>
          </a:p>
          <a:p>
            <a:pPr>
              <a:lnSpc>
                <a:spcPct val="150000"/>
              </a:lnSpc>
            </a:pPr>
            <a:r>
              <a:rPr lang="zh-CN" altLang="en-US" b="0" dirty="0"/>
              <a:t>一个神经元的感受野是指特定区域，只有这个区域内的刺激才能够激活该神经元。</a:t>
            </a:r>
            <a:endParaRPr lang="en-US" altLang="zh-CN" b="0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局部链接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/>
              <a:t>权值共享</a:t>
            </a:r>
            <a:endParaRPr lang="en-US" altLang="zh-CN" dirty="0"/>
          </a:p>
          <a:p>
            <a:pPr lvl="1">
              <a:lnSpc>
                <a:spcPct val="100000"/>
              </a:lnSpc>
            </a:pPr>
            <a:r>
              <a:rPr lang="zh-CN" altLang="en-US" dirty="0" smtClean="0"/>
              <a:t>采样</a:t>
            </a:r>
            <a:endParaRPr lang="zh-CN" altLang="en-US" b="0" dirty="0"/>
          </a:p>
          <a:p>
            <a:pPr>
              <a:lnSpc>
                <a:spcPct val="150000"/>
              </a:lnSpc>
            </a:pPr>
            <a:endParaRPr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3552168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3867</TotalTime>
  <Words>1963</Words>
  <Application>Microsoft Office PowerPoint</Application>
  <PresentationFormat>宽屏</PresentationFormat>
  <Paragraphs>373</Paragraphs>
  <Slides>71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1" baseType="lpstr">
      <vt:lpstr>Arial Unicode MS</vt:lpstr>
      <vt:lpstr>Monaco</vt:lpstr>
      <vt:lpstr>Source Code Pro</vt:lpstr>
      <vt:lpstr>等线</vt:lpstr>
      <vt:lpstr>等线 Light</vt:lpstr>
      <vt:lpstr>宋体</vt:lpstr>
      <vt:lpstr>微软雅黑</vt:lpstr>
      <vt:lpstr>Arial</vt:lpstr>
      <vt:lpstr>Wingdings</vt:lpstr>
      <vt:lpstr>Office 主题​​</vt:lpstr>
      <vt:lpstr>机器学习&amp;深度学习实践</vt:lpstr>
      <vt:lpstr>第四天实践数据和代码</vt:lpstr>
      <vt:lpstr>卷积神经网络</vt:lpstr>
      <vt:lpstr>实践项目</vt:lpstr>
      <vt:lpstr>卷积神经网络实践-大纲</vt:lpstr>
      <vt:lpstr>卷积神经网络实践-大纲</vt:lpstr>
      <vt:lpstr>卷积神经网络</vt:lpstr>
      <vt:lpstr>Feed Forward Neural Networks</vt:lpstr>
      <vt:lpstr>CNN</vt:lpstr>
      <vt:lpstr>全连接 vs. 卷积</vt:lpstr>
      <vt:lpstr>一维卷积</vt:lpstr>
      <vt:lpstr>卷积类型</vt:lpstr>
      <vt:lpstr>Example</vt:lpstr>
      <vt:lpstr>Feature Map</vt:lpstr>
      <vt:lpstr>两个filters</vt:lpstr>
      <vt:lpstr>二维卷积</vt:lpstr>
      <vt:lpstr>Examples</vt:lpstr>
      <vt:lpstr>Examples</vt:lpstr>
      <vt:lpstr>Pooling</vt:lpstr>
      <vt:lpstr>Example</vt:lpstr>
      <vt:lpstr>使用卷积需要注意的几个基本概念</vt:lpstr>
      <vt:lpstr>卷积神经网络实践-大纲</vt:lpstr>
      <vt:lpstr>TensorFlow 二维卷积接口</vt:lpstr>
      <vt:lpstr>TensorFlow 二维卷积接口</vt:lpstr>
      <vt:lpstr>PowerPoint 演示文稿</vt:lpstr>
      <vt:lpstr>PowerPoint 演示文稿</vt:lpstr>
      <vt:lpstr>PowerPoint 演示文稿</vt:lpstr>
      <vt:lpstr>PowerPoint 演示文稿</vt:lpstr>
      <vt:lpstr>卷积神经网络实践-大纲</vt:lpstr>
      <vt:lpstr>TensorFlow 池化接口</vt:lpstr>
      <vt:lpstr>TensorFlow 池化接口</vt:lpstr>
      <vt:lpstr>PowerPoint 演示文稿</vt:lpstr>
      <vt:lpstr>PowerPoint 演示文稿</vt:lpstr>
      <vt:lpstr>PowerPoint 演示文稿</vt:lpstr>
      <vt:lpstr>PowerPoint 演示文稿</vt:lpstr>
      <vt:lpstr>卷积神经网络实践-大纲</vt:lpstr>
      <vt:lpstr>CNN结构演化的历史</vt:lpstr>
      <vt:lpstr>图像分类示例：LeNet-5</vt:lpstr>
      <vt:lpstr>图像分类示例：AlexNet</vt:lpstr>
      <vt:lpstr>处理Mnist典型CNN框架</vt:lpstr>
      <vt:lpstr>PowerPoint 演示文稿</vt:lpstr>
      <vt:lpstr>PowerPoint 演示文稿</vt:lpstr>
      <vt:lpstr>PowerPoint 演示文稿</vt:lpstr>
      <vt:lpstr>前沿卷积模型示例：残差网络</vt:lpstr>
      <vt:lpstr>前沿卷积模型示例：残差网络</vt:lpstr>
      <vt:lpstr>其他各种（奇怪的）卷积模型</vt:lpstr>
      <vt:lpstr>卷积神经网络实践-大纲</vt:lpstr>
      <vt:lpstr>TensorFlow 二维卷积接口：真实建模句子</vt:lpstr>
      <vt:lpstr>TensorFlow 二维池化接口：真实建模句子</vt:lpstr>
      <vt:lpstr>卷积神经网络实践-大纲</vt:lpstr>
      <vt:lpstr>文本分类：情感分类</vt:lpstr>
      <vt:lpstr>CNN-句子建模框架</vt:lpstr>
      <vt:lpstr>输入</vt:lpstr>
      <vt:lpstr>PowerPoint 演示文稿</vt:lpstr>
      <vt:lpstr>卷积+池化</vt:lpstr>
      <vt:lpstr>PowerPoint 演示文稿</vt:lpstr>
      <vt:lpstr>输出</vt:lpstr>
      <vt:lpstr>Loss 和 准确率计算</vt:lpstr>
      <vt:lpstr>卷积神经网络实践-大纲</vt:lpstr>
      <vt:lpstr>实体关系分类</vt:lpstr>
      <vt:lpstr>分段卷积神经网络</vt:lpstr>
      <vt:lpstr>考虑句子中词位置信息</vt:lpstr>
      <vt:lpstr>分段卷积神经网络：效果</vt:lpstr>
      <vt:lpstr>分段卷积</vt:lpstr>
      <vt:lpstr>卷积实践的问题</vt:lpstr>
      <vt:lpstr>卷积实践的问题</vt:lpstr>
      <vt:lpstr>分段卷积的实践</vt:lpstr>
      <vt:lpstr>分段卷积的实践</vt:lpstr>
      <vt:lpstr>总结：调参技巧</vt:lpstr>
      <vt:lpstr>总结：卷积神经网络</vt:lpstr>
      <vt:lpstr>谢谢！  QA!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shizhu he</dc:creator>
  <cp:lastModifiedBy>shizhu he</cp:lastModifiedBy>
  <cp:revision>247</cp:revision>
  <dcterms:created xsi:type="dcterms:W3CDTF">2017-09-06T08:16:30Z</dcterms:created>
  <dcterms:modified xsi:type="dcterms:W3CDTF">2017-10-18T01:48:25Z</dcterms:modified>
</cp:coreProperties>
</file>